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22"/>
  </p:notesMasterIdLst>
  <p:sldIdLst>
    <p:sldId id="256" r:id="rId2"/>
    <p:sldId id="260" r:id="rId3"/>
    <p:sldId id="257" r:id="rId4"/>
    <p:sldId id="258" r:id="rId5"/>
    <p:sldId id="274" r:id="rId6"/>
    <p:sldId id="259" r:id="rId7"/>
    <p:sldId id="262" r:id="rId8"/>
    <p:sldId id="263" r:id="rId9"/>
    <p:sldId id="265" r:id="rId10"/>
    <p:sldId id="266" r:id="rId11"/>
    <p:sldId id="267" r:id="rId12"/>
    <p:sldId id="269" r:id="rId13"/>
    <p:sldId id="270" r:id="rId14"/>
    <p:sldId id="271" r:id="rId15"/>
    <p:sldId id="272" r:id="rId16"/>
    <p:sldId id="275" r:id="rId17"/>
    <p:sldId id="273" r:id="rId18"/>
    <p:sldId id="261" r:id="rId19"/>
    <p:sldId id="276"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B7A8FE-6F4B-4B09-856D-5823AF41EE18}" v="51" dt="2019-10-21T06:15:56.228"/>
    <p1510:client id="{EC466B73-3C25-3A4B-569B-36E4A261A8C7}" v="596" dt="2019-10-21T06:05:28.1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94650"/>
  </p:normalViewPr>
  <p:slideViewPr>
    <p:cSldViewPr snapToGrid="0" snapToObjects="1">
      <p:cViewPr varScale="1">
        <p:scale>
          <a:sx n="75" d="100"/>
          <a:sy n="75" d="100"/>
        </p:scale>
        <p:origin x="6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8.png"/></Relationships>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pixabay.com/en/rock-paper-scissors-game-roshambo-156171/" TargetMode="External"/><Relationship Id="rId1" Type="http://schemas.openxmlformats.org/officeDocument/2006/relationships/image" Target="../media/image10.png"/><Relationship Id="rId6" Type="http://schemas.openxmlformats.org/officeDocument/2006/relationships/hyperlink" Target="http://www.pngall.com/percentage-png" TargetMode="External"/><Relationship Id="rId5" Type="http://schemas.openxmlformats.org/officeDocument/2006/relationships/image" Target="../media/image12.png"/><Relationship Id="rId4" Type="http://schemas.openxmlformats.org/officeDocument/2006/relationships/hyperlink" Target="http://www.lifebysoul.com/2015/08/27/2015-mercury-in-libra-and-mercury-conjunct-black-moon-lilith-a-powerful-cry-for-equality-fairness-justice/"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33.svg"/><Relationship Id="rId1" Type="http://schemas.openxmlformats.org/officeDocument/2006/relationships/image" Target="../media/image20.png"/><Relationship Id="rId6" Type="http://schemas.openxmlformats.org/officeDocument/2006/relationships/image" Target="../media/image37.svg"/><Relationship Id="rId5" Type="http://schemas.openxmlformats.org/officeDocument/2006/relationships/image" Target="../media/image22.png"/><Relationship Id="rId4" Type="http://schemas.openxmlformats.org/officeDocument/2006/relationships/image" Target="../media/image35.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svg"/><Relationship Id="rId1" Type="http://schemas.openxmlformats.org/officeDocument/2006/relationships/image" Target="../media/image28.png"/><Relationship Id="rId6" Type="http://schemas.openxmlformats.org/officeDocument/2006/relationships/image" Target="../media/image49.svg"/><Relationship Id="rId5" Type="http://schemas.openxmlformats.org/officeDocument/2006/relationships/image" Target="../media/image30.png"/><Relationship Id="rId4" Type="http://schemas.openxmlformats.org/officeDocument/2006/relationships/image" Target="../media/image47.svg"/></Relationships>
</file>

<file path=ppt/diagrams/_rels/data5.xml.rels><?xml version="1.0" encoding="UTF-8" standalone="yes"?>
<Relationships xmlns="http://schemas.openxmlformats.org/package/2006/relationships"><Relationship Id="rId8" Type="http://schemas.openxmlformats.org/officeDocument/2006/relationships/hyperlink" Target="https://commons.wikimedia.org/wiki/File:Ei-lock.svg"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3.svg"/><Relationship Id="rId1" Type="http://schemas.openxmlformats.org/officeDocument/2006/relationships/image" Target="../media/image20.png"/><Relationship Id="rId6" Type="http://schemas.openxmlformats.org/officeDocument/2006/relationships/image" Target="../media/image53.svg"/><Relationship Id="rId5" Type="http://schemas.openxmlformats.org/officeDocument/2006/relationships/image" Target="../media/image32.png"/><Relationship Id="rId4" Type="http://schemas.openxmlformats.org/officeDocument/2006/relationships/image" Target="../media/image51.sv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svg"/><Relationship Id="rId1" Type="http://schemas.openxmlformats.org/officeDocument/2006/relationships/image" Target="../media/image34.png"/><Relationship Id="rId4" Type="http://schemas.openxmlformats.org/officeDocument/2006/relationships/image" Target="../media/image56.svg"/></Relationships>
</file>

<file path=ppt/diagrams/_rels/data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4.png"/><Relationship Id="rId7" Type="http://schemas.openxmlformats.org/officeDocument/2006/relationships/image" Target="../media/image36.png"/><Relationship Id="rId2" Type="http://schemas.openxmlformats.org/officeDocument/2006/relationships/hyperlink" Target="https://www.cre-africa.com/results/commercial/for-sale/sandton/sandton/office/11569/)" TargetMode="External"/><Relationship Id="rId1" Type="http://schemas.openxmlformats.org/officeDocument/2006/relationships/hyperlink" Target="https://www.property24.com/for-sale/stellenbosch-central/stellenbosch/western-cape/8566/105920937" TargetMode="External"/><Relationship Id="rId6" Type="http://schemas.openxmlformats.org/officeDocument/2006/relationships/hyperlink" Target="https://pixabay.com/en/empire-state-building-skyscraper-33290/" TargetMode="External"/><Relationship Id="rId5" Type="http://schemas.openxmlformats.org/officeDocument/2006/relationships/image" Target="../media/image16.png"/><Relationship Id="rId10" Type="http://schemas.openxmlformats.org/officeDocument/2006/relationships/image" Target="../media/image60.svg"/><Relationship Id="rId4" Type="http://schemas.openxmlformats.org/officeDocument/2006/relationships/hyperlink" Target="http://baltimoreheritage.org/resources/historic-tax-credits/" TargetMode="External"/><Relationship Id="rId9" Type="http://schemas.openxmlformats.org/officeDocument/2006/relationships/image" Target="../media/image3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33.svg"/><Relationship Id="rId1" Type="http://schemas.openxmlformats.org/officeDocument/2006/relationships/image" Target="../media/image20.png"/><Relationship Id="rId6" Type="http://schemas.openxmlformats.org/officeDocument/2006/relationships/image" Target="../media/image37.svg"/><Relationship Id="rId5" Type="http://schemas.openxmlformats.org/officeDocument/2006/relationships/image" Target="../media/image22.png"/><Relationship Id="rId4" Type="http://schemas.openxmlformats.org/officeDocument/2006/relationships/image" Target="../media/image3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svg"/><Relationship Id="rId1" Type="http://schemas.openxmlformats.org/officeDocument/2006/relationships/image" Target="../media/image28.png"/><Relationship Id="rId6" Type="http://schemas.openxmlformats.org/officeDocument/2006/relationships/image" Target="../media/image49.svg"/><Relationship Id="rId5" Type="http://schemas.openxmlformats.org/officeDocument/2006/relationships/image" Target="../media/image30.png"/><Relationship Id="rId4" Type="http://schemas.openxmlformats.org/officeDocument/2006/relationships/image" Target="../media/image47.svg"/></Relationships>
</file>

<file path=ppt/diagrams/_rels/drawing5.xml.rels><?xml version="1.0" encoding="UTF-8" standalone="yes"?>
<Relationships xmlns="http://schemas.openxmlformats.org/package/2006/relationships"><Relationship Id="rId8" Type="http://schemas.openxmlformats.org/officeDocument/2006/relationships/hyperlink" Target="https://commons.wikimedia.org/wiki/File:Ei-lock.svg"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3.svg"/><Relationship Id="rId1" Type="http://schemas.openxmlformats.org/officeDocument/2006/relationships/image" Target="../media/image20.png"/><Relationship Id="rId6" Type="http://schemas.openxmlformats.org/officeDocument/2006/relationships/image" Target="../media/image53.svg"/><Relationship Id="rId5" Type="http://schemas.openxmlformats.org/officeDocument/2006/relationships/image" Target="../media/image32.png"/><Relationship Id="rId4" Type="http://schemas.openxmlformats.org/officeDocument/2006/relationships/image" Target="../media/image5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svg"/><Relationship Id="rId1" Type="http://schemas.openxmlformats.org/officeDocument/2006/relationships/image" Target="../media/image34.png"/><Relationship Id="rId4" Type="http://schemas.openxmlformats.org/officeDocument/2006/relationships/image" Target="../media/image56.svg"/></Relationships>
</file>

<file path=ppt/diagrams/_rels/drawing7.xml.rels><?xml version="1.0" encoding="UTF-8" standalone="yes"?>
<Relationships xmlns="http://schemas.openxmlformats.org/package/2006/relationships"><Relationship Id="rId8" Type="http://schemas.openxmlformats.org/officeDocument/2006/relationships/hyperlink" Target="https://www.cre-africa.com/results/commercial/for-sale/sandton/sandton/office/11569/)" TargetMode="External"/><Relationship Id="rId7" Type="http://schemas.openxmlformats.org/officeDocument/2006/relationships/hyperlink" Target="https://pixabay.com/en/empire-state-building-skyscraper-33290/" TargetMode="External"/><Relationship Id="rId12" Type="http://schemas.openxmlformats.org/officeDocument/2006/relationships/image" Target="../media/image60.svg"/><Relationship Id="rId1" Type="http://schemas.openxmlformats.org/officeDocument/2006/relationships/image" Target="../media/image14.png"/><Relationship Id="rId6" Type="http://schemas.openxmlformats.org/officeDocument/2006/relationships/image" Target="../media/image16.png"/><Relationship Id="rId11" Type="http://schemas.openxmlformats.org/officeDocument/2006/relationships/image" Target="../media/image37.png"/><Relationship Id="rId5" Type="http://schemas.openxmlformats.org/officeDocument/2006/relationships/hyperlink" Target="https://www.property24.com/for-sale/stellenbosch-central/stellenbosch/western-cape/8566/105920937" TargetMode="External"/><Relationship Id="rId10" Type="http://schemas.openxmlformats.org/officeDocument/2006/relationships/image" Target="../media/image58.svg"/><Relationship Id="rId4" Type="http://schemas.openxmlformats.org/officeDocument/2006/relationships/hyperlink" Target="http://baltimoreheritage.org/resources/historic-tax-credits/" TargetMode="External"/><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D068AE-6A77-4764-89F0-2312F34CA7F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71BC4BD-0477-4D69-B254-0FC9D1C12EFF}">
      <dgm:prSet/>
      <dgm:spPr/>
      <dgm:t>
        <a:bodyPr/>
        <a:lstStyle/>
        <a:p>
          <a:r>
            <a:rPr lang="en-GB" b="1"/>
            <a:t>Section 1: </a:t>
          </a:r>
          <a:r>
            <a:rPr lang="en-GB"/>
            <a:t>Background (The investments strategy &amp; the properties considered)</a:t>
          </a:r>
          <a:endParaRPr lang="en-US"/>
        </a:p>
      </dgm:t>
    </dgm:pt>
    <dgm:pt modelId="{7264A039-31EC-47A3-BAF1-4F585C3EC770}" type="parTrans" cxnId="{CC95F73B-A182-4EEC-816A-DEACCDA33B97}">
      <dgm:prSet/>
      <dgm:spPr/>
      <dgm:t>
        <a:bodyPr/>
        <a:lstStyle/>
        <a:p>
          <a:endParaRPr lang="en-US"/>
        </a:p>
      </dgm:t>
    </dgm:pt>
    <dgm:pt modelId="{25F9F394-ED36-4623-A2E1-888DE2569DA6}" type="sibTrans" cxnId="{CC95F73B-A182-4EEC-816A-DEACCDA33B97}">
      <dgm:prSet/>
      <dgm:spPr/>
      <dgm:t>
        <a:bodyPr/>
        <a:lstStyle/>
        <a:p>
          <a:endParaRPr lang="en-US"/>
        </a:p>
      </dgm:t>
    </dgm:pt>
    <dgm:pt modelId="{3F0B792A-B501-4E2E-ACD0-3CCA51C3E8FD}">
      <dgm:prSet/>
      <dgm:spPr/>
      <dgm:t>
        <a:bodyPr/>
        <a:lstStyle/>
        <a:p>
          <a:r>
            <a:rPr lang="en-GB" b="1"/>
            <a:t>Section 2:</a:t>
          </a:r>
          <a:r>
            <a:rPr lang="en-GB"/>
            <a:t> Analysis &amp; Recommendation </a:t>
          </a:r>
          <a:endParaRPr lang="en-US"/>
        </a:p>
      </dgm:t>
    </dgm:pt>
    <dgm:pt modelId="{68CA91EE-6E15-4971-9D40-014EE6EDEB66}" type="parTrans" cxnId="{2E823066-7312-47F9-915B-61A8CC1AB816}">
      <dgm:prSet/>
      <dgm:spPr/>
      <dgm:t>
        <a:bodyPr/>
        <a:lstStyle/>
        <a:p>
          <a:endParaRPr lang="en-US"/>
        </a:p>
      </dgm:t>
    </dgm:pt>
    <dgm:pt modelId="{E585DD5F-75EB-4391-972D-2F08CC18C05E}" type="sibTrans" cxnId="{2E823066-7312-47F9-915B-61A8CC1AB816}">
      <dgm:prSet/>
      <dgm:spPr/>
      <dgm:t>
        <a:bodyPr/>
        <a:lstStyle/>
        <a:p>
          <a:endParaRPr lang="en-US"/>
        </a:p>
      </dgm:t>
    </dgm:pt>
    <dgm:pt modelId="{C53B2480-E4DD-47A2-A054-B1663CD9B1E9}">
      <dgm:prSet/>
      <dgm:spPr/>
      <dgm:t>
        <a:bodyPr/>
        <a:lstStyle/>
        <a:p>
          <a:r>
            <a:rPr lang="en-GB" b="1"/>
            <a:t>Section 3:</a:t>
          </a:r>
          <a:r>
            <a:rPr lang="en-GB"/>
            <a:t> Capital gains tax calculations </a:t>
          </a:r>
          <a:endParaRPr lang="en-US"/>
        </a:p>
      </dgm:t>
    </dgm:pt>
    <dgm:pt modelId="{418153E7-BDD4-4F69-9ED0-DDF6B94DDD07}" type="parTrans" cxnId="{EFE3D8F7-084E-46AA-BFD6-8E5342F2934A}">
      <dgm:prSet/>
      <dgm:spPr/>
      <dgm:t>
        <a:bodyPr/>
        <a:lstStyle/>
        <a:p>
          <a:endParaRPr lang="en-US"/>
        </a:p>
      </dgm:t>
    </dgm:pt>
    <dgm:pt modelId="{D06016C6-F60B-47CA-8B56-BCBAEC83C452}" type="sibTrans" cxnId="{EFE3D8F7-084E-46AA-BFD6-8E5342F2934A}">
      <dgm:prSet/>
      <dgm:spPr/>
      <dgm:t>
        <a:bodyPr/>
        <a:lstStyle/>
        <a:p>
          <a:endParaRPr lang="en-US"/>
        </a:p>
      </dgm:t>
    </dgm:pt>
    <dgm:pt modelId="{C6641DDE-0867-4039-A7FE-F60CD86147E8}">
      <dgm:prSet/>
      <dgm:spPr/>
      <dgm:t>
        <a:bodyPr/>
        <a:lstStyle/>
        <a:p>
          <a:r>
            <a:rPr lang="en-GB" b="1"/>
            <a:t>Section 4:</a:t>
          </a:r>
          <a:r>
            <a:rPr lang="en-GB"/>
            <a:t> Valuations </a:t>
          </a:r>
          <a:endParaRPr lang="en-US"/>
        </a:p>
      </dgm:t>
    </dgm:pt>
    <dgm:pt modelId="{8FE4784D-02D2-43D5-80BF-DA3CFEF26E7E}" type="parTrans" cxnId="{E31C4D27-702C-4BC1-9D57-BC8E3A92BC12}">
      <dgm:prSet/>
      <dgm:spPr/>
      <dgm:t>
        <a:bodyPr/>
        <a:lstStyle/>
        <a:p>
          <a:endParaRPr lang="en-US"/>
        </a:p>
      </dgm:t>
    </dgm:pt>
    <dgm:pt modelId="{5E23D869-F12A-4745-BFDA-2B1CDBBF98A7}" type="sibTrans" cxnId="{E31C4D27-702C-4BC1-9D57-BC8E3A92BC12}">
      <dgm:prSet/>
      <dgm:spPr/>
      <dgm:t>
        <a:bodyPr/>
        <a:lstStyle/>
        <a:p>
          <a:endParaRPr lang="en-US"/>
        </a:p>
      </dgm:t>
    </dgm:pt>
    <dgm:pt modelId="{4CD12174-2795-4D39-B325-1FD8ADEFF888}">
      <dgm:prSet/>
      <dgm:spPr/>
      <dgm:t>
        <a:bodyPr/>
        <a:lstStyle/>
        <a:p>
          <a:r>
            <a:rPr lang="en-GB" b="1"/>
            <a:t>Section 5:</a:t>
          </a:r>
          <a:r>
            <a:rPr lang="en-GB"/>
            <a:t> Conclusion</a:t>
          </a:r>
          <a:endParaRPr lang="en-US"/>
        </a:p>
      </dgm:t>
    </dgm:pt>
    <dgm:pt modelId="{E6FE30DC-78B3-473B-BEC2-E031426EFF7A}" type="parTrans" cxnId="{366684A3-4349-49D9-BE15-265E52C3D08C}">
      <dgm:prSet/>
      <dgm:spPr/>
      <dgm:t>
        <a:bodyPr/>
        <a:lstStyle/>
        <a:p>
          <a:endParaRPr lang="en-US"/>
        </a:p>
      </dgm:t>
    </dgm:pt>
    <dgm:pt modelId="{A74C7711-DAF3-443C-82B4-47D45103D795}" type="sibTrans" cxnId="{366684A3-4349-49D9-BE15-265E52C3D08C}">
      <dgm:prSet/>
      <dgm:spPr/>
      <dgm:t>
        <a:bodyPr/>
        <a:lstStyle/>
        <a:p>
          <a:endParaRPr lang="en-US"/>
        </a:p>
      </dgm:t>
    </dgm:pt>
    <dgm:pt modelId="{C1F8B201-0A90-4513-A2F8-BD03AB1AFB9E}">
      <dgm:prSet/>
      <dgm:spPr/>
      <dgm:t>
        <a:bodyPr/>
        <a:lstStyle/>
        <a:p>
          <a:r>
            <a:rPr lang="en-GB" b="1"/>
            <a:t>Appendices </a:t>
          </a:r>
          <a:endParaRPr lang="en-US"/>
        </a:p>
      </dgm:t>
    </dgm:pt>
    <dgm:pt modelId="{88D9E9FC-EFF2-40B5-A32F-532148D24485}" type="parTrans" cxnId="{1070E97A-84C0-4F1A-9428-AB4C1A86EA8E}">
      <dgm:prSet/>
      <dgm:spPr/>
      <dgm:t>
        <a:bodyPr/>
        <a:lstStyle/>
        <a:p>
          <a:endParaRPr lang="en-US"/>
        </a:p>
      </dgm:t>
    </dgm:pt>
    <dgm:pt modelId="{1EEDCEB7-3C55-47AA-9FA7-6E7CE817D138}" type="sibTrans" cxnId="{1070E97A-84C0-4F1A-9428-AB4C1A86EA8E}">
      <dgm:prSet/>
      <dgm:spPr/>
      <dgm:t>
        <a:bodyPr/>
        <a:lstStyle/>
        <a:p>
          <a:endParaRPr lang="en-US"/>
        </a:p>
      </dgm:t>
    </dgm:pt>
    <dgm:pt modelId="{4B39EDE4-C215-4C3C-94D9-5341E056A8D6}" type="pres">
      <dgm:prSet presAssocID="{DFD068AE-6A77-4764-89F0-2312F34CA7F8}" presName="root" presStyleCnt="0">
        <dgm:presLayoutVars>
          <dgm:dir/>
          <dgm:resizeHandles val="exact"/>
        </dgm:presLayoutVars>
      </dgm:prSet>
      <dgm:spPr/>
      <dgm:t>
        <a:bodyPr/>
        <a:lstStyle/>
        <a:p>
          <a:endParaRPr lang="en-ZA"/>
        </a:p>
      </dgm:t>
    </dgm:pt>
    <dgm:pt modelId="{841625F6-D242-4A77-8A73-922F4567B863}" type="pres">
      <dgm:prSet presAssocID="{E71BC4BD-0477-4D69-B254-0FC9D1C12EFF}" presName="compNode" presStyleCnt="0"/>
      <dgm:spPr/>
    </dgm:pt>
    <dgm:pt modelId="{77409143-8AA4-437B-ADF7-8B595363F348}" type="pres">
      <dgm:prSet presAssocID="{E71BC4BD-0477-4D69-B254-0FC9D1C12EF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Bitcoin"/>
        </a:ext>
      </dgm:extLst>
    </dgm:pt>
    <dgm:pt modelId="{D0B6613A-4CD1-4B83-8967-21692B1F99A2}" type="pres">
      <dgm:prSet presAssocID="{E71BC4BD-0477-4D69-B254-0FC9D1C12EFF}" presName="spaceRect" presStyleCnt="0"/>
      <dgm:spPr/>
    </dgm:pt>
    <dgm:pt modelId="{A5F2BED1-D423-495C-9518-AF782EB22D5A}" type="pres">
      <dgm:prSet presAssocID="{E71BC4BD-0477-4D69-B254-0FC9D1C12EFF}" presName="textRect" presStyleLbl="revTx" presStyleIdx="0" presStyleCnt="6">
        <dgm:presLayoutVars>
          <dgm:chMax val="1"/>
          <dgm:chPref val="1"/>
        </dgm:presLayoutVars>
      </dgm:prSet>
      <dgm:spPr/>
      <dgm:t>
        <a:bodyPr/>
        <a:lstStyle/>
        <a:p>
          <a:endParaRPr lang="en-ZA"/>
        </a:p>
      </dgm:t>
    </dgm:pt>
    <dgm:pt modelId="{8C74CFBA-A2F0-46B0-9A15-42A910BDB797}" type="pres">
      <dgm:prSet presAssocID="{25F9F394-ED36-4623-A2E1-888DE2569DA6}" presName="sibTrans" presStyleCnt="0"/>
      <dgm:spPr/>
    </dgm:pt>
    <dgm:pt modelId="{06C2C84F-CF77-4E53-89A9-E7619333903E}" type="pres">
      <dgm:prSet presAssocID="{3F0B792A-B501-4E2E-ACD0-3CCA51C3E8FD}" presName="compNode" presStyleCnt="0"/>
      <dgm:spPr/>
    </dgm:pt>
    <dgm:pt modelId="{709B6B8E-1A03-4AE8-82E4-DC825BCA19BA}" type="pres">
      <dgm:prSet presAssocID="{3F0B792A-B501-4E2E-ACD0-3CCA51C3E8F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Checkmark"/>
        </a:ext>
      </dgm:extLst>
    </dgm:pt>
    <dgm:pt modelId="{0F459381-1F39-43DD-BA9D-CC7D3F2DB483}" type="pres">
      <dgm:prSet presAssocID="{3F0B792A-B501-4E2E-ACD0-3CCA51C3E8FD}" presName="spaceRect" presStyleCnt="0"/>
      <dgm:spPr/>
    </dgm:pt>
    <dgm:pt modelId="{716A3D44-697F-4564-8096-970B13744BA1}" type="pres">
      <dgm:prSet presAssocID="{3F0B792A-B501-4E2E-ACD0-3CCA51C3E8FD}" presName="textRect" presStyleLbl="revTx" presStyleIdx="1" presStyleCnt="6">
        <dgm:presLayoutVars>
          <dgm:chMax val="1"/>
          <dgm:chPref val="1"/>
        </dgm:presLayoutVars>
      </dgm:prSet>
      <dgm:spPr/>
      <dgm:t>
        <a:bodyPr/>
        <a:lstStyle/>
        <a:p>
          <a:endParaRPr lang="en-ZA"/>
        </a:p>
      </dgm:t>
    </dgm:pt>
    <dgm:pt modelId="{EE012876-342E-499D-A583-FE0AC1775568}" type="pres">
      <dgm:prSet presAssocID="{E585DD5F-75EB-4391-972D-2F08CC18C05E}" presName="sibTrans" presStyleCnt="0"/>
      <dgm:spPr/>
    </dgm:pt>
    <dgm:pt modelId="{4FE68DDF-3F47-4D41-9082-0BD54651EB9F}" type="pres">
      <dgm:prSet presAssocID="{C53B2480-E4DD-47A2-A054-B1663CD9B1E9}" presName="compNode" presStyleCnt="0"/>
      <dgm:spPr/>
    </dgm:pt>
    <dgm:pt modelId="{C6DA5AD3-2D4B-4505-ACB9-85EA0D8F9353}" type="pres">
      <dgm:prSet presAssocID="{C53B2480-E4DD-47A2-A054-B1663CD9B1E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alculator"/>
        </a:ext>
      </dgm:extLst>
    </dgm:pt>
    <dgm:pt modelId="{111DD188-0553-4156-AB01-D5CC93AD9AD2}" type="pres">
      <dgm:prSet presAssocID="{C53B2480-E4DD-47A2-A054-B1663CD9B1E9}" presName="spaceRect" presStyleCnt="0"/>
      <dgm:spPr/>
    </dgm:pt>
    <dgm:pt modelId="{EB05DBE4-566E-4AF7-900D-F49BB141CB89}" type="pres">
      <dgm:prSet presAssocID="{C53B2480-E4DD-47A2-A054-B1663CD9B1E9}" presName="textRect" presStyleLbl="revTx" presStyleIdx="2" presStyleCnt="6">
        <dgm:presLayoutVars>
          <dgm:chMax val="1"/>
          <dgm:chPref val="1"/>
        </dgm:presLayoutVars>
      </dgm:prSet>
      <dgm:spPr/>
      <dgm:t>
        <a:bodyPr/>
        <a:lstStyle/>
        <a:p>
          <a:endParaRPr lang="en-ZA"/>
        </a:p>
      </dgm:t>
    </dgm:pt>
    <dgm:pt modelId="{259C854E-1FD7-4B6F-B4E4-678DBE343864}" type="pres">
      <dgm:prSet presAssocID="{D06016C6-F60B-47CA-8B56-BCBAEC83C452}" presName="sibTrans" presStyleCnt="0"/>
      <dgm:spPr/>
    </dgm:pt>
    <dgm:pt modelId="{136D6B36-42BC-4D32-9885-BF0E26F7AFCB}" type="pres">
      <dgm:prSet presAssocID="{C6641DDE-0867-4039-A7FE-F60CD86147E8}" presName="compNode" presStyleCnt="0"/>
      <dgm:spPr/>
    </dgm:pt>
    <dgm:pt modelId="{E41D87A0-A5E2-43A7-9FC0-55630527DFED}" type="pres">
      <dgm:prSet presAssocID="{C6641DDE-0867-4039-A7FE-F60CD86147E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Home"/>
        </a:ext>
      </dgm:extLst>
    </dgm:pt>
    <dgm:pt modelId="{D1E16882-BE87-4EE8-9C77-344F97C17127}" type="pres">
      <dgm:prSet presAssocID="{C6641DDE-0867-4039-A7FE-F60CD86147E8}" presName="spaceRect" presStyleCnt="0"/>
      <dgm:spPr/>
    </dgm:pt>
    <dgm:pt modelId="{5C195BD9-8ECC-46A3-94FC-D70B0DC7D64F}" type="pres">
      <dgm:prSet presAssocID="{C6641DDE-0867-4039-A7FE-F60CD86147E8}" presName="textRect" presStyleLbl="revTx" presStyleIdx="3" presStyleCnt="6">
        <dgm:presLayoutVars>
          <dgm:chMax val="1"/>
          <dgm:chPref val="1"/>
        </dgm:presLayoutVars>
      </dgm:prSet>
      <dgm:spPr/>
      <dgm:t>
        <a:bodyPr/>
        <a:lstStyle/>
        <a:p>
          <a:endParaRPr lang="en-ZA"/>
        </a:p>
      </dgm:t>
    </dgm:pt>
    <dgm:pt modelId="{23DB6A14-99BF-4D54-A3D1-5EA238B8E3EA}" type="pres">
      <dgm:prSet presAssocID="{5E23D869-F12A-4745-BFDA-2B1CDBBF98A7}" presName="sibTrans" presStyleCnt="0"/>
      <dgm:spPr/>
    </dgm:pt>
    <dgm:pt modelId="{C0169072-8AEE-448F-8C58-DFE1A72EC29E}" type="pres">
      <dgm:prSet presAssocID="{4CD12174-2795-4D39-B325-1FD8ADEFF888}" presName="compNode" presStyleCnt="0"/>
      <dgm:spPr/>
    </dgm:pt>
    <dgm:pt modelId="{2C28AC5C-28B8-4E2B-BA86-E9B226BCC26B}" type="pres">
      <dgm:prSet presAssocID="{4CD12174-2795-4D39-B325-1FD8ADEFF8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Gavel"/>
        </a:ext>
      </dgm:extLst>
    </dgm:pt>
    <dgm:pt modelId="{3A2ACE5F-21DB-42F3-93FD-AD7825F72479}" type="pres">
      <dgm:prSet presAssocID="{4CD12174-2795-4D39-B325-1FD8ADEFF888}" presName="spaceRect" presStyleCnt="0"/>
      <dgm:spPr/>
    </dgm:pt>
    <dgm:pt modelId="{6F676189-FF62-4721-8A49-792A06C30904}" type="pres">
      <dgm:prSet presAssocID="{4CD12174-2795-4D39-B325-1FD8ADEFF888}" presName="textRect" presStyleLbl="revTx" presStyleIdx="4" presStyleCnt="6">
        <dgm:presLayoutVars>
          <dgm:chMax val="1"/>
          <dgm:chPref val="1"/>
        </dgm:presLayoutVars>
      </dgm:prSet>
      <dgm:spPr/>
      <dgm:t>
        <a:bodyPr/>
        <a:lstStyle/>
        <a:p>
          <a:endParaRPr lang="en-ZA"/>
        </a:p>
      </dgm:t>
    </dgm:pt>
    <dgm:pt modelId="{F45DD61B-7F3D-42C3-A8DE-6B1C43786B6C}" type="pres">
      <dgm:prSet presAssocID="{A74C7711-DAF3-443C-82B4-47D45103D795}" presName="sibTrans" presStyleCnt="0"/>
      <dgm:spPr/>
    </dgm:pt>
    <dgm:pt modelId="{31154CE3-82DA-4B50-93EF-E50FD19C0B9E}" type="pres">
      <dgm:prSet presAssocID="{C1F8B201-0A90-4513-A2F8-BD03AB1AFB9E}" presName="compNode" presStyleCnt="0"/>
      <dgm:spPr/>
    </dgm:pt>
    <dgm:pt modelId="{A515A0D0-0E44-4EEF-B98C-B66B7EC04612}" type="pres">
      <dgm:prSet presAssocID="{C1F8B201-0A90-4513-A2F8-BD03AB1AFB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extLst>
        <a:ext uri="{E40237B7-FDA0-4F09-8148-C483321AD2D9}">
          <dgm14:cNvPr xmlns:dgm14="http://schemas.microsoft.com/office/drawing/2010/diagram" id="0" name="" descr="Paperclip"/>
        </a:ext>
      </dgm:extLst>
    </dgm:pt>
    <dgm:pt modelId="{37126154-9ECB-4D22-A4D3-61A5F3704C61}" type="pres">
      <dgm:prSet presAssocID="{C1F8B201-0A90-4513-A2F8-BD03AB1AFB9E}" presName="spaceRect" presStyleCnt="0"/>
      <dgm:spPr/>
    </dgm:pt>
    <dgm:pt modelId="{92898CC6-7010-4788-9DD7-DE124BFFCC61}" type="pres">
      <dgm:prSet presAssocID="{C1F8B201-0A90-4513-A2F8-BD03AB1AFB9E}" presName="textRect" presStyleLbl="revTx" presStyleIdx="5" presStyleCnt="6">
        <dgm:presLayoutVars>
          <dgm:chMax val="1"/>
          <dgm:chPref val="1"/>
        </dgm:presLayoutVars>
      </dgm:prSet>
      <dgm:spPr/>
      <dgm:t>
        <a:bodyPr/>
        <a:lstStyle/>
        <a:p>
          <a:endParaRPr lang="en-ZA"/>
        </a:p>
      </dgm:t>
    </dgm:pt>
  </dgm:ptLst>
  <dgm:cxnLst>
    <dgm:cxn modelId="{366684A3-4349-49D9-BE15-265E52C3D08C}" srcId="{DFD068AE-6A77-4764-89F0-2312F34CA7F8}" destId="{4CD12174-2795-4D39-B325-1FD8ADEFF888}" srcOrd="4" destOrd="0" parTransId="{E6FE30DC-78B3-473B-BEC2-E031426EFF7A}" sibTransId="{A74C7711-DAF3-443C-82B4-47D45103D795}"/>
    <dgm:cxn modelId="{2D3CCD40-80E0-4FF6-8D80-DE6FC8DF6933}" type="presOf" srcId="{DFD068AE-6A77-4764-89F0-2312F34CA7F8}" destId="{4B39EDE4-C215-4C3C-94D9-5341E056A8D6}" srcOrd="0" destOrd="0" presId="urn:microsoft.com/office/officeart/2018/2/layout/IconLabelList"/>
    <dgm:cxn modelId="{1D7C425D-4F86-43C8-99FF-022CF24693BD}" type="presOf" srcId="{C1F8B201-0A90-4513-A2F8-BD03AB1AFB9E}" destId="{92898CC6-7010-4788-9DD7-DE124BFFCC61}" srcOrd="0" destOrd="0" presId="urn:microsoft.com/office/officeart/2018/2/layout/IconLabelList"/>
    <dgm:cxn modelId="{1A461E2A-D94C-4B9B-A7A6-FE5B14124E6A}" type="presOf" srcId="{C53B2480-E4DD-47A2-A054-B1663CD9B1E9}" destId="{EB05DBE4-566E-4AF7-900D-F49BB141CB89}" srcOrd="0" destOrd="0" presId="urn:microsoft.com/office/officeart/2018/2/layout/IconLabelList"/>
    <dgm:cxn modelId="{EFE3D8F7-084E-46AA-BFD6-8E5342F2934A}" srcId="{DFD068AE-6A77-4764-89F0-2312F34CA7F8}" destId="{C53B2480-E4DD-47A2-A054-B1663CD9B1E9}" srcOrd="2" destOrd="0" parTransId="{418153E7-BDD4-4F69-9ED0-DDF6B94DDD07}" sibTransId="{D06016C6-F60B-47CA-8B56-BCBAEC83C452}"/>
    <dgm:cxn modelId="{1070E97A-84C0-4F1A-9428-AB4C1A86EA8E}" srcId="{DFD068AE-6A77-4764-89F0-2312F34CA7F8}" destId="{C1F8B201-0A90-4513-A2F8-BD03AB1AFB9E}" srcOrd="5" destOrd="0" parTransId="{88D9E9FC-EFF2-40B5-A32F-532148D24485}" sibTransId="{1EEDCEB7-3C55-47AA-9FA7-6E7CE817D138}"/>
    <dgm:cxn modelId="{AAF69CC1-FD18-467E-A054-CD40BCBEB354}" type="presOf" srcId="{C6641DDE-0867-4039-A7FE-F60CD86147E8}" destId="{5C195BD9-8ECC-46A3-94FC-D70B0DC7D64F}" srcOrd="0" destOrd="0" presId="urn:microsoft.com/office/officeart/2018/2/layout/IconLabelList"/>
    <dgm:cxn modelId="{0168D630-F30D-4B28-87F6-77E2E0696663}" type="presOf" srcId="{E71BC4BD-0477-4D69-B254-0FC9D1C12EFF}" destId="{A5F2BED1-D423-495C-9518-AF782EB22D5A}" srcOrd="0" destOrd="0" presId="urn:microsoft.com/office/officeart/2018/2/layout/IconLabelList"/>
    <dgm:cxn modelId="{2E823066-7312-47F9-915B-61A8CC1AB816}" srcId="{DFD068AE-6A77-4764-89F0-2312F34CA7F8}" destId="{3F0B792A-B501-4E2E-ACD0-3CCA51C3E8FD}" srcOrd="1" destOrd="0" parTransId="{68CA91EE-6E15-4971-9D40-014EE6EDEB66}" sibTransId="{E585DD5F-75EB-4391-972D-2F08CC18C05E}"/>
    <dgm:cxn modelId="{158697DE-1EBE-4279-9746-1D6B57CCA323}" type="presOf" srcId="{3F0B792A-B501-4E2E-ACD0-3CCA51C3E8FD}" destId="{716A3D44-697F-4564-8096-970B13744BA1}" srcOrd="0" destOrd="0" presId="urn:microsoft.com/office/officeart/2018/2/layout/IconLabelList"/>
    <dgm:cxn modelId="{43EEEAA8-DA06-471B-AD49-5F2D69E7DDC3}" type="presOf" srcId="{4CD12174-2795-4D39-B325-1FD8ADEFF888}" destId="{6F676189-FF62-4721-8A49-792A06C30904}" srcOrd="0" destOrd="0" presId="urn:microsoft.com/office/officeart/2018/2/layout/IconLabelList"/>
    <dgm:cxn modelId="{E31C4D27-702C-4BC1-9D57-BC8E3A92BC12}" srcId="{DFD068AE-6A77-4764-89F0-2312F34CA7F8}" destId="{C6641DDE-0867-4039-A7FE-F60CD86147E8}" srcOrd="3" destOrd="0" parTransId="{8FE4784D-02D2-43D5-80BF-DA3CFEF26E7E}" sibTransId="{5E23D869-F12A-4745-BFDA-2B1CDBBF98A7}"/>
    <dgm:cxn modelId="{CC95F73B-A182-4EEC-816A-DEACCDA33B97}" srcId="{DFD068AE-6A77-4764-89F0-2312F34CA7F8}" destId="{E71BC4BD-0477-4D69-B254-0FC9D1C12EFF}" srcOrd="0" destOrd="0" parTransId="{7264A039-31EC-47A3-BAF1-4F585C3EC770}" sibTransId="{25F9F394-ED36-4623-A2E1-888DE2569DA6}"/>
    <dgm:cxn modelId="{6445835E-BA90-4A0F-8CBA-61B660140473}" type="presParOf" srcId="{4B39EDE4-C215-4C3C-94D9-5341E056A8D6}" destId="{841625F6-D242-4A77-8A73-922F4567B863}" srcOrd="0" destOrd="0" presId="urn:microsoft.com/office/officeart/2018/2/layout/IconLabelList"/>
    <dgm:cxn modelId="{D4C5DE3B-B7D1-425F-AA6E-CDED27C054B6}" type="presParOf" srcId="{841625F6-D242-4A77-8A73-922F4567B863}" destId="{77409143-8AA4-437B-ADF7-8B595363F348}" srcOrd="0" destOrd="0" presId="urn:microsoft.com/office/officeart/2018/2/layout/IconLabelList"/>
    <dgm:cxn modelId="{B0FE193E-C4A8-4B1D-8330-49BC6EE17B89}" type="presParOf" srcId="{841625F6-D242-4A77-8A73-922F4567B863}" destId="{D0B6613A-4CD1-4B83-8967-21692B1F99A2}" srcOrd="1" destOrd="0" presId="urn:microsoft.com/office/officeart/2018/2/layout/IconLabelList"/>
    <dgm:cxn modelId="{186888BA-066F-48DC-8FAA-C82B6949D3E5}" type="presParOf" srcId="{841625F6-D242-4A77-8A73-922F4567B863}" destId="{A5F2BED1-D423-495C-9518-AF782EB22D5A}" srcOrd="2" destOrd="0" presId="urn:microsoft.com/office/officeart/2018/2/layout/IconLabelList"/>
    <dgm:cxn modelId="{C9BAE87B-27FA-48B5-A07C-7F072BF7941E}" type="presParOf" srcId="{4B39EDE4-C215-4C3C-94D9-5341E056A8D6}" destId="{8C74CFBA-A2F0-46B0-9A15-42A910BDB797}" srcOrd="1" destOrd="0" presId="urn:microsoft.com/office/officeart/2018/2/layout/IconLabelList"/>
    <dgm:cxn modelId="{218E377C-C5FB-4ACE-BBEF-77C11EC11D34}" type="presParOf" srcId="{4B39EDE4-C215-4C3C-94D9-5341E056A8D6}" destId="{06C2C84F-CF77-4E53-89A9-E7619333903E}" srcOrd="2" destOrd="0" presId="urn:microsoft.com/office/officeart/2018/2/layout/IconLabelList"/>
    <dgm:cxn modelId="{AEDBAA2A-6733-463B-8035-FF413E4F1C77}" type="presParOf" srcId="{06C2C84F-CF77-4E53-89A9-E7619333903E}" destId="{709B6B8E-1A03-4AE8-82E4-DC825BCA19BA}" srcOrd="0" destOrd="0" presId="urn:microsoft.com/office/officeart/2018/2/layout/IconLabelList"/>
    <dgm:cxn modelId="{49E4DE85-005C-4D79-AC89-ED475F39CE13}" type="presParOf" srcId="{06C2C84F-CF77-4E53-89A9-E7619333903E}" destId="{0F459381-1F39-43DD-BA9D-CC7D3F2DB483}" srcOrd="1" destOrd="0" presId="urn:microsoft.com/office/officeart/2018/2/layout/IconLabelList"/>
    <dgm:cxn modelId="{86DDA5A8-0CD2-426E-B88B-97431E7F77AD}" type="presParOf" srcId="{06C2C84F-CF77-4E53-89A9-E7619333903E}" destId="{716A3D44-697F-4564-8096-970B13744BA1}" srcOrd="2" destOrd="0" presId="urn:microsoft.com/office/officeart/2018/2/layout/IconLabelList"/>
    <dgm:cxn modelId="{BF294FF4-0881-42A8-A69E-DC0B62C02D98}" type="presParOf" srcId="{4B39EDE4-C215-4C3C-94D9-5341E056A8D6}" destId="{EE012876-342E-499D-A583-FE0AC1775568}" srcOrd="3" destOrd="0" presId="urn:microsoft.com/office/officeart/2018/2/layout/IconLabelList"/>
    <dgm:cxn modelId="{DFE1792B-D8E8-4B8C-80A9-D5964372E508}" type="presParOf" srcId="{4B39EDE4-C215-4C3C-94D9-5341E056A8D6}" destId="{4FE68DDF-3F47-4D41-9082-0BD54651EB9F}" srcOrd="4" destOrd="0" presId="urn:microsoft.com/office/officeart/2018/2/layout/IconLabelList"/>
    <dgm:cxn modelId="{D4F9B893-A5AF-4CFF-9A4D-EA60ADA991C2}" type="presParOf" srcId="{4FE68DDF-3F47-4D41-9082-0BD54651EB9F}" destId="{C6DA5AD3-2D4B-4505-ACB9-85EA0D8F9353}" srcOrd="0" destOrd="0" presId="urn:microsoft.com/office/officeart/2018/2/layout/IconLabelList"/>
    <dgm:cxn modelId="{7F808261-EC4C-41D5-894B-9C13785615A1}" type="presParOf" srcId="{4FE68DDF-3F47-4D41-9082-0BD54651EB9F}" destId="{111DD188-0553-4156-AB01-D5CC93AD9AD2}" srcOrd="1" destOrd="0" presId="urn:microsoft.com/office/officeart/2018/2/layout/IconLabelList"/>
    <dgm:cxn modelId="{9E931C28-B938-48FC-85E8-1869E5946EA3}" type="presParOf" srcId="{4FE68DDF-3F47-4D41-9082-0BD54651EB9F}" destId="{EB05DBE4-566E-4AF7-900D-F49BB141CB89}" srcOrd="2" destOrd="0" presId="urn:microsoft.com/office/officeart/2018/2/layout/IconLabelList"/>
    <dgm:cxn modelId="{882F4CF8-F3E1-472F-AC52-6A264B636C53}" type="presParOf" srcId="{4B39EDE4-C215-4C3C-94D9-5341E056A8D6}" destId="{259C854E-1FD7-4B6F-B4E4-678DBE343864}" srcOrd="5" destOrd="0" presId="urn:microsoft.com/office/officeart/2018/2/layout/IconLabelList"/>
    <dgm:cxn modelId="{8F159551-5B45-4273-A573-D9A2AB869903}" type="presParOf" srcId="{4B39EDE4-C215-4C3C-94D9-5341E056A8D6}" destId="{136D6B36-42BC-4D32-9885-BF0E26F7AFCB}" srcOrd="6" destOrd="0" presId="urn:microsoft.com/office/officeart/2018/2/layout/IconLabelList"/>
    <dgm:cxn modelId="{082D72C9-3573-4511-8E66-B6CCEDCCA380}" type="presParOf" srcId="{136D6B36-42BC-4D32-9885-BF0E26F7AFCB}" destId="{E41D87A0-A5E2-43A7-9FC0-55630527DFED}" srcOrd="0" destOrd="0" presId="urn:microsoft.com/office/officeart/2018/2/layout/IconLabelList"/>
    <dgm:cxn modelId="{FA054746-871B-40F9-882C-CC5CE5F30CAA}" type="presParOf" srcId="{136D6B36-42BC-4D32-9885-BF0E26F7AFCB}" destId="{D1E16882-BE87-4EE8-9C77-344F97C17127}" srcOrd="1" destOrd="0" presId="urn:microsoft.com/office/officeart/2018/2/layout/IconLabelList"/>
    <dgm:cxn modelId="{147DFD9C-AF4A-4B7E-8439-7EAE70F87D11}" type="presParOf" srcId="{136D6B36-42BC-4D32-9885-BF0E26F7AFCB}" destId="{5C195BD9-8ECC-46A3-94FC-D70B0DC7D64F}" srcOrd="2" destOrd="0" presId="urn:microsoft.com/office/officeart/2018/2/layout/IconLabelList"/>
    <dgm:cxn modelId="{BB56D9CA-88A2-459E-8341-52EFA2618BA7}" type="presParOf" srcId="{4B39EDE4-C215-4C3C-94D9-5341E056A8D6}" destId="{23DB6A14-99BF-4D54-A3D1-5EA238B8E3EA}" srcOrd="7" destOrd="0" presId="urn:microsoft.com/office/officeart/2018/2/layout/IconLabelList"/>
    <dgm:cxn modelId="{2CD28E16-3BD1-4B1B-88FD-CA126D9DC20E}" type="presParOf" srcId="{4B39EDE4-C215-4C3C-94D9-5341E056A8D6}" destId="{C0169072-8AEE-448F-8C58-DFE1A72EC29E}" srcOrd="8" destOrd="0" presId="urn:microsoft.com/office/officeart/2018/2/layout/IconLabelList"/>
    <dgm:cxn modelId="{3AB76977-4CCF-4DDD-BF5F-C7C5BD224ED3}" type="presParOf" srcId="{C0169072-8AEE-448F-8C58-DFE1A72EC29E}" destId="{2C28AC5C-28B8-4E2B-BA86-E9B226BCC26B}" srcOrd="0" destOrd="0" presId="urn:microsoft.com/office/officeart/2018/2/layout/IconLabelList"/>
    <dgm:cxn modelId="{8F26069C-6DB0-4FB3-9FEE-398B961576D6}" type="presParOf" srcId="{C0169072-8AEE-448F-8C58-DFE1A72EC29E}" destId="{3A2ACE5F-21DB-42F3-93FD-AD7825F72479}" srcOrd="1" destOrd="0" presId="urn:microsoft.com/office/officeart/2018/2/layout/IconLabelList"/>
    <dgm:cxn modelId="{8F601323-7037-463E-916B-BD8ABD7B9486}" type="presParOf" srcId="{C0169072-8AEE-448F-8C58-DFE1A72EC29E}" destId="{6F676189-FF62-4721-8A49-792A06C30904}" srcOrd="2" destOrd="0" presId="urn:microsoft.com/office/officeart/2018/2/layout/IconLabelList"/>
    <dgm:cxn modelId="{402BD472-FC90-4646-978D-743545C02A85}" type="presParOf" srcId="{4B39EDE4-C215-4C3C-94D9-5341E056A8D6}" destId="{F45DD61B-7F3D-42C3-A8DE-6B1C43786B6C}" srcOrd="9" destOrd="0" presId="urn:microsoft.com/office/officeart/2018/2/layout/IconLabelList"/>
    <dgm:cxn modelId="{00D5083E-8170-450E-8BE1-2F785DBF0EC5}" type="presParOf" srcId="{4B39EDE4-C215-4C3C-94D9-5341E056A8D6}" destId="{31154CE3-82DA-4B50-93EF-E50FD19C0B9E}" srcOrd="10" destOrd="0" presId="urn:microsoft.com/office/officeart/2018/2/layout/IconLabelList"/>
    <dgm:cxn modelId="{E02D38F3-315F-4782-9B78-FFF702778113}" type="presParOf" srcId="{31154CE3-82DA-4B50-93EF-E50FD19C0B9E}" destId="{A515A0D0-0E44-4EEF-B98C-B66B7EC04612}" srcOrd="0" destOrd="0" presId="urn:microsoft.com/office/officeart/2018/2/layout/IconLabelList"/>
    <dgm:cxn modelId="{1916A730-930D-46DD-9928-9535929331C3}" type="presParOf" srcId="{31154CE3-82DA-4B50-93EF-E50FD19C0B9E}" destId="{37126154-9ECB-4D22-A4D3-61A5F3704C61}" srcOrd="1" destOrd="0" presId="urn:microsoft.com/office/officeart/2018/2/layout/IconLabelList"/>
    <dgm:cxn modelId="{9F5907C0-F75A-4176-ABD5-8B084FCEC08B}" type="presParOf" srcId="{31154CE3-82DA-4B50-93EF-E50FD19C0B9E}" destId="{92898CC6-7010-4788-9DD7-DE124BFFCC6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1B0CD6-8BA0-48B9-979C-973663C2AEB4}"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F7EA34-F9F2-499A-BDDE-B0B420E11B9C}">
      <dgm:prSet/>
      <dgm:spPr/>
      <dgm:t>
        <a:bodyPr/>
        <a:lstStyle/>
        <a:p>
          <a:pPr>
            <a:defRPr b="1"/>
          </a:pPr>
          <a:r>
            <a:rPr lang="en-GB" b="1" u="sng"/>
            <a:t>Investment Strategy:</a:t>
          </a:r>
          <a:endParaRPr lang="en-US"/>
        </a:p>
      </dgm:t>
    </dgm:pt>
    <dgm:pt modelId="{48F7F675-58C9-4ACB-AB53-D1496D94834E}" type="parTrans" cxnId="{69A4DBCE-39F7-42D3-AE0F-18A9199ECE09}">
      <dgm:prSet/>
      <dgm:spPr/>
      <dgm:t>
        <a:bodyPr/>
        <a:lstStyle/>
        <a:p>
          <a:endParaRPr lang="en-US"/>
        </a:p>
      </dgm:t>
    </dgm:pt>
    <dgm:pt modelId="{9845EC6F-BA29-436B-BD37-22669D273B80}" type="sibTrans" cxnId="{69A4DBCE-39F7-42D3-AE0F-18A9199ECE09}">
      <dgm:prSet/>
      <dgm:spPr/>
      <dgm:t>
        <a:bodyPr/>
        <a:lstStyle/>
        <a:p>
          <a:endParaRPr lang="en-US"/>
        </a:p>
      </dgm:t>
    </dgm:pt>
    <dgm:pt modelId="{F81E3324-9AAE-4990-9134-ADBB6B1DA81A}">
      <dgm:prSet/>
      <dgm:spPr/>
      <dgm:t>
        <a:bodyPr/>
        <a:lstStyle/>
        <a:p>
          <a:r>
            <a:rPr lang="en-GB"/>
            <a:t>The investment opportunities presented in this report represent the initial strategy of investing in </a:t>
          </a:r>
          <a:r>
            <a:rPr lang="en-GB" b="1"/>
            <a:t>commercial and residential property</a:t>
          </a:r>
          <a:r>
            <a:rPr lang="en-GB"/>
            <a:t>. </a:t>
          </a:r>
          <a:endParaRPr lang="en-US"/>
        </a:p>
      </dgm:t>
    </dgm:pt>
    <dgm:pt modelId="{703E517C-D3FE-47CA-A218-46551CE3D80E}" type="parTrans" cxnId="{D8479616-A64D-436E-8794-D41569379A09}">
      <dgm:prSet/>
      <dgm:spPr/>
      <dgm:t>
        <a:bodyPr/>
        <a:lstStyle/>
        <a:p>
          <a:endParaRPr lang="en-US"/>
        </a:p>
      </dgm:t>
    </dgm:pt>
    <dgm:pt modelId="{A4B6E6A7-752E-4E06-8085-D2F8DD045D95}" type="sibTrans" cxnId="{D8479616-A64D-436E-8794-D41569379A09}">
      <dgm:prSet/>
      <dgm:spPr/>
      <dgm:t>
        <a:bodyPr/>
        <a:lstStyle/>
        <a:p>
          <a:endParaRPr lang="en-US"/>
        </a:p>
      </dgm:t>
    </dgm:pt>
    <dgm:pt modelId="{CA3F05A2-E49D-4113-B8B6-3C7586857220}">
      <dgm:prSet/>
      <dgm:spPr/>
      <dgm:t>
        <a:bodyPr/>
        <a:lstStyle/>
        <a:p>
          <a:r>
            <a:rPr lang="en-GB"/>
            <a:t>The investor stands to generate monthly cash inflow in the form of </a:t>
          </a:r>
          <a:r>
            <a:rPr lang="en-GB" b="1"/>
            <a:t>rent income </a:t>
          </a:r>
          <a:r>
            <a:rPr lang="en-GB"/>
            <a:t>and to achieve </a:t>
          </a:r>
          <a:r>
            <a:rPr lang="en-GB" b="1"/>
            <a:t>capital appreciation </a:t>
          </a:r>
          <a:r>
            <a:rPr lang="en-GB"/>
            <a:t>of both properties. </a:t>
          </a:r>
          <a:endParaRPr lang="en-US"/>
        </a:p>
      </dgm:t>
    </dgm:pt>
    <dgm:pt modelId="{D4917E4D-692E-42ED-8721-2ECDA206514A}" type="parTrans" cxnId="{546D7402-4C86-459B-A589-86FD5AA0F0BC}">
      <dgm:prSet/>
      <dgm:spPr/>
      <dgm:t>
        <a:bodyPr/>
        <a:lstStyle/>
        <a:p>
          <a:endParaRPr lang="en-US"/>
        </a:p>
      </dgm:t>
    </dgm:pt>
    <dgm:pt modelId="{EA00C53A-2D63-4D80-95BA-FE0B4B0D86BF}" type="sibTrans" cxnId="{546D7402-4C86-459B-A589-86FD5AA0F0BC}">
      <dgm:prSet/>
      <dgm:spPr/>
      <dgm:t>
        <a:bodyPr/>
        <a:lstStyle/>
        <a:p>
          <a:endParaRPr lang="en-US"/>
        </a:p>
      </dgm:t>
    </dgm:pt>
    <dgm:pt modelId="{8701BA8B-4D1B-405B-B334-89BB03F44556}">
      <dgm:prSet/>
      <dgm:spPr/>
      <dgm:t>
        <a:bodyPr/>
        <a:lstStyle/>
        <a:p>
          <a:r>
            <a:rPr lang="en-GB"/>
            <a:t>The Investor has a </a:t>
          </a:r>
          <a:r>
            <a:rPr lang="en-GB" b="1"/>
            <a:t>long-term</a:t>
          </a:r>
          <a:r>
            <a:rPr lang="en-GB"/>
            <a:t> foreseeable investment horizon and see’s to make back their capital investment in 20 years.</a:t>
          </a:r>
          <a:endParaRPr lang="en-US"/>
        </a:p>
      </dgm:t>
    </dgm:pt>
    <dgm:pt modelId="{8FCB1B4C-C6F0-41BD-9159-AFFAC975BE54}" type="parTrans" cxnId="{CE9D342F-886C-4709-B1BC-3C1665F46053}">
      <dgm:prSet/>
      <dgm:spPr/>
      <dgm:t>
        <a:bodyPr/>
        <a:lstStyle/>
        <a:p>
          <a:endParaRPr lang="en-US"/>
        </a:p>
      </dgm:t>
    </dgm:pt>
    <dgm:pt modelId="{398C90D1-7872-441A-8B1B-3FB74C33FAB4}" type="sibTrans" cxnId="{CE9D342F-886C-4709-B1BC-3C1665F46053}">
      <dgm:prSet/>
      <dgm:spPr/>
      <dgm:t>
        <a:bodyPr/>
        <a:lstStyle/>
        <a:p>
          <a:endParaRPr lang="en-US"/>
        </a:p>
      </dgm:t>
    </dgm:pt>
    <dgm:pt modelId="{E3C86BC2-A903-48D4-AA4E-74034FF72B37}">
      <dgm:prSet/>
      <dgm:spPr/>
      <dgm:t>
        <a:bodyPr/>
        <a:lstStyle/>
        <a:p>
          <a:pPr>
            <a:defRPr b="1"/>
          </a:pPr>
          <a:r>
            <a:rPr lang="en-GB" b="1" u="sng"/>
            <a:t>Equity: </a:t>
          </a:r>
          <a:endParaRPr lang="en-US"/>
        </a:p>
      </dgm:t>
    </dgm:pt>
    <dgm:pt modelId="{6988297B-F4E0-4FE1-9BE4-0467558B0773}" type="parTrans" cxnId="{CB7A2EF4-7631-4CDE-BEF0-593F9BE785D0}">
      <dgm:prSet/>
      <dgm:spPr/>
      <dgm:t>
        <a:bodyPr/>
        <a:lstStyle/>
        <a:p>
          <a:endParaRPr lang="en-US"/>
        </a:p>
      </dgm:t>
    </dgm:pt>
    <dgm:pt modelId="{9492012B-ECC7-4678-AFD9-D8301CE1EAE5}" type="sibTrans" cxnId="{CB7A2EF4-7631-4CDE-BEF0-593F9BE785D0}">
      <dgm:prSet/>
      <dgm:spPr/>
      <dgm:t>
        <a:bodyPr/>
        <a:lstStyle/>
        <a:p>
          <a:endParaRPr lang="en-US"/>
        </a:p>
      </dgm:t>
    </dgm:pt>
    <dgm:pt modelId="{0ED44F72-56D4-44A2-B4B5-B08A470C54CD}">
      <dgm:prSet/>
      <dgm:spPr/>
      <dgm:t>
        <a:bodyPr/>
        <a:lstStyle/>
        <a:p>
          <a:r>
            <a:rPr lang="en-GB"/>
            <a:t>By obtaining a loan of R5 264 000 (7 520 000* 70%), the initial owners equity in this property portfolio amounts to </a:t>
          </a:r>
          <a:r>
            <a:rPr lang="en-GB" b="1"/>
            <a:t>R2 256 000</a:t>
          </a:r>
          <a:endParaRPr lang="en-US"/>
        </a:p>
      </dgm:t>
    </dgm:pt>
    <dgm:pt modelId="{37BDA850-309B-4226-8770-4320DE9CAA1D}" type="parTrans" cxnId="{71018211-EC48-4953-B23B-47C51BA860C0}">
      <dgm:prSet/>
      <dgm:spPr/>
      <dgm:t>
        <a:bodyPr/>
        <a:lstStyle/>
        <a:p>
          <a:endParaRPr lang="en-US"/>
        </a:p>
      </dgm:t>
    </dgm:pt>
    <dgm:pt modelId="{69462F01-1D97-4C5D-BE11-538F75D6CC24}" type="sibTrans" cxnId="{71018211-EC48-4953-B23B-47C51BA860C0}">
      <dgm:prSet/>
      <dgm:spPr/>
      <dgm:t>
        <a:bodyPr/>
        <a:lstStyle/>
        <a:p>
          <a:endParaRPr lang="en-US"/>
        </a:p>
      </dgm:t>
    </dgm:pt>
    <dgm:pt modelId="{07174D9A-1B04-4CCE-9438-FF01F7E731F3}">
      <dgm:prSet/>
      <dgm:spPr/>
      <dgm:t>
        <a:bodyPr/>
        <a:lstStyle/>
        <a:p>
          <a:pPr>
            <a:defRPr b="1"/>
          </a:pPr>
          <a:r>
            <a:rPr lang="en-GB" b="1" u="sng"/>
            <a:t>Required rates of return:</a:t>
          </a:r>
          <a:endParaRPr lang="en-US"/>
        </a:p>
      </dgm:t>
    </dgm:pt>
    <dgm:pt modelId="{DA288680-5F30-4CC1-8FDE-BF43CC8B7CA5}" type="parTrans" cxnId="{E0667CB7-1838-4D38-A1F3-9BA68F55484C}">
      <dgm:prSet/>
      <dgm:spPr/>
      <dgm:t>
        <a:bodyPr/>
        <a:lstStyle/>
        <a:p>
          <a:endParaRPr lang="en-US"/>
        </a:p>
      </dgm:t>
    </dgm:pt>
    <dgm:pt modelId="{92EB33BD-026B-4807-9F65-F15725CF121F}" type="sibTrans" cxnId="{E0667CB7-1838-4D38-A1F3-9BA68F55484C}">
      <dgm:prSet/>
      <dgm:spPr/>
      <dgm:t>
        <a:bodyPr/>
        <a:lstStyle/>
        <a:p>
          <a:endParaRPr lang="en-US"/>
        </a:p>
      </dgm:t>
    </dgm:pt>
    <dgm:pt modelId="{10136990-5BBB-4020-9928-175ACE59F614}">
      <dgm:prSet/>
      <dgm:spPr/>
      <dgm:t>
        <a:bodyPr/>
        <a:lstStyle/>
        <a:p>
          <a:r>
            <a:rPr lang="en-GB" b="1"/>
            <a:t>6.5% p.a </a:t>
          </a:r>
          <a:r>
            <a:rPr lang="en-GB"/>
            <a:t>(desired cushion of 250bp above current inflation and investor does not have a confident outlook on equity &amp; bond market) </a:t>
          </a:r>
          <a:endParaRPr lang="en-US"/>
        </a:p>
      </dgm:t>
    </dgm:pt>
    <dgm:pt modelId="{8F24EA32-B0DC-4D19-A19E-CDEC51F696D6}" type="parTrans" cxnId="{81541BF3-AE18-46F8-923D-CE906D6B71B0}">
      <dgm:prSet/>
      <dgm:spPr/>
      <dgm:t>
        <a:bodyPr/>
        <a:lstStyle/>
        <a:p>
          <a:endParaRPr lang="en-US"/>
        </a:p>
      </dgm:t>
    </dgm:pt>
    <dgm:pt modelId="{2CB17DDB-BCF4-42B5-BDF5-B25E207790B7}" type="sibTrans" cxnId="{81541BF3-AE18-46F8-923D-CE906D6B71B0}">
      <dgm:prSet/>
      <dgm:spPr/>
      <dgm:t>
        <a:bodyPr/>
        <a:lstStyle/>
        <a:p>
          <a:endParaRPr lang="en-US"/>
        </a:p>
      </dgm:t>
    </dgm:pt>
    <dgm:pt modelId="{BF3EBAD9-E127-4A4D-A479-11BBA03E3A4F}" type="pres">
      <dgm:prSet presAssocID="{3B1B0CD6-8BA0-48B9-979C-973663C2AEB4}" presName="root" presStyleCnt="0">
        <dgm:presLayoutVars>
          <dgm:dir/>
          <dgm:resizeHandles val="exact"/>
        </dgm:presLayoutVars>
      </dgm:prSet>
      <dgm:spPr/>
      <dgm:t>
        <a:bodyPr/>
        <a:lstStyle/>
        <a:p>
          <a:endParaRPr lang="en-ZA"/>
        </a:p>
      </dgm:t>
    </dgm:pt>
    <dgm:pt modelId="{86877292-BF49-4CC6-83B6-C1CBD91BC4DE}" type="pres">
      <dgm:prSet presAssocID="{28F7EA34-F9F2-499A-BDDE-B0B420E11B9C}" presName="compNode" presStyleCnt="0"/>
      <dgm:spPr/>
    </dgm:pt>
    <dgm:pt modelId="{959576D5-F56D-48C5-A16A-AB9B670643CD}" type="pres">
      <dgm:prSet presAssocID="{28F7EA34-F9F2-499A-BDDE-B0B420E11B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t="-10000" b="-10000"/>
          </a:stretch>
        </a:blipFill>
        <a:ln>
          <a:noFill/>
        </a:ln>
      </dgm:spPr>
      <dgm:extLst>
        <a:ext uri="{E40237B7-FDA0-4F09-8148-C483321AD2D9}">
          <dgm14:cNvPr xmlns:dgm14="http://schemas.microsoft.com/office/drawing/2010/diagram" id="0" name="" descr="Rock-Paper-Scissors Game Roshambo · Free vector graphic on ..."/>
        </a:ext>
      </dgm:extLst>
    </dgm:pt>
    <dgm:pt modelId="{51D1E302-BE2F-4F3F-967D-E9B5CFED097E}" type="pres">
      <dgm:prSet presAssocID="{28F7EA34-F9F2-499A-BDDE-B0B420E11B9C}" presName="iconSpace" presStyleCnt="0"/>
      <dgm:spPr/>
    </dgm:pt>
    <dgm:pt modelId="{CC6896AA-72CC-4D2C-8E90-E8C970479DE8}" type="pres">
      <dgm:prSet presAssocID="{28F7EA34-F9F2-499A-BDDE-B0B420E11B9C}" presName="parTx" presStyleLbl="revTx" presStyleIdx="0" presStyleCnt="6">
        <dgm:presLayoutVars>
          <dgm:chMax val="0"/>
          <dgm:chPref val="0"/>
        </dgm:presLayoutVars>
      </dgm:prSet>
      <dgm:spPr/>
      <dgm:t>
        <a:bodyPr/>
        <a:lstStyle/>
        <a:p>
          <a:endParaRPr lang="en-ZA"/>
        </a:p>
      </dgm:t>
    </dgm:pt>
    <dgm:pt modelId="{1AA9CDF1-334C-4532-AC45-6925883C4F3A}" type="pres">
      <dgm:prSet presAssocID="{28F7EA34-F9F2-499A-BDDE-B0B420E11B9C}" presName="txSpace" presStyleCnt="0"/>
      <dgm:spPr/>
    </dgm:pt>
    <dgm:pt modelId="{472F3642-9623-4F3A-AC99-A8BB5EB0A50C}" type="pres">
      <dgm:prSet presAssocID="{28F7EA34-F9F2-499A-BDDE-B0B420E11B9C}" presName="desTx" presStyleLbl="revTx" presStyleIdx="1" presStyleCnt="6">
        <dgm:presLayoutVars/>
      </dgm:prSet>
      <dgm:spPr/>
      <dgm:t>
        <a:bodyPr/>
        <a:lstStyle/>
        <a:p>
          <a:endParaRPr lang="en-ZA"/>
        </a:p>
      </dgm:t>
    </dgm:pt>
    <dgm:pt modelId="{B709BA9E-0DC0-4787-AB1A-E0A57BFC3E4E}" type="pres">
      <dgm:prSet presAssocID="{9845EC6F-BA29-436B-BD37-22669D273B80}" presName="sibTrans" presStyleCnt="0"/>
      <dgm:spPr/>
    </dgm:pt>
    <dgm:pt modelId="{5F63620B-7C61-4FED-A5B1-0F6547DC622A}" type="pres">
      <dgm:prSet presAssocID="{E3C86BC2-A903-48D4-AA4E-74034FF72B37}" presName="compNode" presStyleCnt="0"/>
      <dgm:spPr/>
    </dgm:pt>
    <dgm:pt modelId="{EC427EB3-660F-4824-941A-264E761C81D0}" type="pres">
      <dgm:prSet presAssocID="{E3C86BC2-A903-48D4-AA4E-74034FF72B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a:stretch>
            <a:fillRect t="-11000" b="-11000"/>
          </a:stretch>
        </a:blipFill>
        <a:ln>
          <a:noFill/>
        </a:ln>
      </dgm:spPr>
      <dgm:extLst>
        <a:ext uri="{E40237B7-FDA0-4F09-8148-C483321AD2D9}">
          <dgm14:cNvPr xmlns:dgm14="http://schemas.microsoft.com/office/drawing/2010/diagram" id="0" name="" descr="2015 Mercury in Libra and Mercury Conjunct Black Moon ..."/>
        </a:ext>
      </dgm:extLst>
    </dgm:pt>
    <dgm:pt modelId="{7BBC97CA-CCFB-400A-9598-8F17BB0DAFCA}" type="pres">
      <dgm:prSet presAssocID="{E3C86BC2-A903-48D4-AA4E-74034FF72B37}" presName="iconSpace" presStyleCnt="0"/>
      <dgm:spPr/>
    </dgm:pt>
    <dgm:pt modelId="{952430AB-BFC4-479A-9C45-4892857D24EE}" type="pres">
      <dgm:prSet presAssocID="{E3C86BC2-A903-48D4-AA4E-74034FF72B37}" presName="parTx" presStyleLbl="revTx" presStyleIdx="2" presStyleCnt="6">
        <dgm:presLayoutVars>
          <dgm:chMax val="0"/>
          <dgm:chPref val="0"/>
        </dgm:presLayoutVars>
      </dgm:prSet>
      <dgm:spPr/>
      <dgm:t>
        <a:bodyPr/>
        <a:lstStyle/>
        <a:p>
          <a:endParaRPr lang="en-ZA"/>
        </a:p>
      </dgm:t>
    </dgm:pt>
    <dgm:pt modelId="{E78DA490-855A-4E0C-809E-C267A04EF032}" type="pres">
      <dgm:prSet presAssocID="{E3C86BC2-A903-48D4-AA4E-74034FF72B37}" presName="txSpace" presStyleCnt="0"/>
      <dgm:spPr/>
    </dgm:pt>
    <dgm:pt modelId="{8B5F4803-7D44-4E1E-B572-9989FC7B4832}" type="pres">
      <dgm:prSet presAssocID="{E3C86BC2-A903-48D4-AA4E-74034FF72B37}" presName="desTx" presStyleLbl="revTx" presStyleIdx="3" presStyleCnt="6">
        <dgm:presLayoutVars/>
      </dgm:prSet>
      <dgm:spPr/>
      <dgm:t>
        <a:bodyPr/>
        <a:lstStyle/>
        <a:p>
          <a:endParaRPr lang="en-ZA"/>
        </a:p>
      </dgm:t>
    </dgm:pt>
    <dgm:pt modelId="{FF4E0EBC-B300-4299-B163-F2FDA719D161}" type="pres">
      <dgm:prSet presAssocID="{9492012B-ECC7-4678-AFD9-D8301CE1EAE5}" presName="sibTrans" presStyleCnt="0"/>
      <dgm:spPr/>
    </dgm:pt>
    <dgm:pt modelId="{2BD26191-168F-40E8-84CD-044E0A5A024A}" type="pres">
      <dgm:prSet presAssocID="{07174D9A-1B04-4CCE-9438-FF01F7E731F3}" presName="compNode" presStyleCnt="0"/>
      <dgm:spPr/>
    </dgm:pt>
    <dgm:pt modelId="{CF109E40-C931-45C7-95B2-8F7AE345566C}" type="pres">
      <dgm:prSet presAssocID="{07174D9A-1B04-4CCE-9438-FF01F7E731F3}" presName="iconRect" presStyleLbl="node1" presStyleIdx="2" presStyleCnt="3" custLinFactNeighborX="6634" custLinFactNeighborY="4842"/>
      <dgm:spPr>
        <a:blipFill dpi="0" rotWithShape="1">
          <a:blip xmlns:r="http://schemas.openxmlformats.org/officeDocument/2006/relationships" r:embed="rId5">
            <a:extLst>
              <a:ext uri="{837473B0-CC2E-450A-ABE3-18F120FF3D39}">
                <a1611:picAttrSrcUrl xmlns:a1611="http://schemas.microsoft.com/office/drawing/2016/11/main" xmlns="" r:id="rId6"/>
              </a:ext>
            </a:extLst>
          </a:blip>
          <a:srcRect/>
          <a:stretch>
            <a:fillRect l="5423" r="8331" b="-1184"/>
          </a:stretch>
        </a:blipFill>
        <a:ln>
          <a:noFill/>
        </a:ln>
      </dgm:spPr>
      <dgm:extLst>
        <a:ext uri="{E40237B7-FDA0-4F09-8148-C483321AD2D9}">
          <dgm14:cNvPr xmlns:dgm14="http://schemas.microsoft.com/office/drawing/2010/diagram" id="0" name="" descr="Percentage PNG Transparent Images | PNG All"/>
        </a:ext>
      </dgm:extLst>
    </dgm:pt>
    <dgm:pt modelId="{1CA6C42B-9289-4118-87B6-85998B0C834B}" type="pres">
      <dgm:prSet presAssocID="{07174D9A-1B04-4CCE-9438-FF01F7E731F3}" presName="iconSpace" presStyleCnt="0"/>
      <dgm:spPr/>
    </dgm:pt>
    <dgm:pt modelId="{3DF6B19B-8EBC-4D40-8E00-FC85DBB07446}" type="pres">
      <dgm:prSet presAssocID="{07174D9A-1B04-4CCE-9438-FF01F7E731F3}" presName="parTx" presStyleLbl="revTx" presStyleIdx="4" presStyleCnt="6">
        <dgm:presLayoutVars>
          <dgm:chMax val="0"/>
          <dgm:chPref val="0"/>
        </dgm:presLayoutVars>
      </dgm:prSet>
      <dgm:spPr/>
      <dgm:t>
        <a:bodyPr/>
        <a:lstStyle/>
        <a:p>
          <a:endParaRPr lang="en-ZA"/>
        </a:p>
      </dgm:t>
    </dgm:pt>
    <dgm:pt modelId="{D4CBF31F-EF48-45D2-A4AD-D607A72B1BE6}" type="pres">
      <dgm:prSet presAssocID="{07174D9A-1B04-4CCE-9438-FF01F7E731F3}" presName="txSpace" presStyleCnt="0"/>
      <dgm:spPr/>
    </dgm:pt>
    <dgm:pt modelId="{53B31BB4-63F4-4758-8A09-0A211E93969A}" type="pres">
      <dgm:prSet presAssocID="{07174D9A-1B04-4CCE-9438-FF01F7E731F3}" presName="desTx" presStyleLbl="revTx" presStyleIdx="5" presStyleCnt="6">
        <dgm:presLayoutVars/>
      </dgm:prSet>
      <dgm:spPr/>
      <dgm:t>
        <a:bodyPr/>
        <a:lstStyle/>
        <a:p>
          <a:endParaRPr lang="en-ZA"/>
        </a:p>
      </dgm:t>
    </dgm:pt>
  </dgm:ptLst>
  <dgm:cxnLst>
    <dgm:cxn modelId="{E012313B-2985-4F71-ABA2-AFB00A6CB794}" type="presOf" srcId="{8701BA8B-4D1B-405B-B334-89BB03F44556}" destId="{472F3642-9623-4F3A-AC99-A8BB5EB0A50C}" srcOrd="0" destOrd="2" presId="urn:microsoft.com/office/officeart/2018/2/layout/IconLabelDescriptionList"/>
    <dgm:cxn modelId="{CB7A2EF4-7631-4CDE-BEF0-593F9BE785D0}" srcId="{3B1B0CD6-8BA0-48B9-979C-973663C2AEB4}" destId="{E3C86BC2-A903-48D4-AA4E-74034FF72B37}" srcOrd="1" destOrd="0" parTransId="{6988297B-F4E0-4FE1-9BE4-0467558B0773}" sibTransId="{9492012B-ECC7-4678-AFD9-D8301CE1EAE5}"/>
    <dgm:cxn modelId="{DFD5335F-3CF2-4769-9FB6-96898FCFD7F2}" type="presOf" srcId="{CA3F05A2-E49D-4113-B8B6-3C7586857220}" destId="{472F3642-9623-4F3A-AC99-A8BB5EB0A50C}" srcOrd="0" destOrd="1" presId="urn:microsoft.com/office/officeart/2018/2/layout/IconLabelDescriptionList"/>
    <dgm:cxn modelId="{546D7402-4C86-459B-A589-86FD5AA0F0BC}" srcId="{28F7EA34-F9F2-499A-BDDE-B0B420E11B9C}" destId="{CA3F05A2-E49D-4113-B8B6-3C7586857220}" srcOrd="1" destOrd="0" parTransId="{D4917E4D-692E-42ED-8721-2ECDA206514A}" sibTransId="{EA00C53A-2D63-4D80-95BA-FE0B4B0D86BF}"/>
    <dgm:cxn modelId="{81541BF3-AE18-46F8-923D-CE906D6B71B0}" srcId="{07174D9A-1B04-4CCE-9438-FF01F7E731F3}" destId="{10136990-5BBB-4020-9928-175ACE59F614}" srcOrd="0" destOrd="0" parTransId="{8F24EA32-B0DC-4D19-A19E-CDEC51F696D6}" sibTransId="{2CB17DDB-BCF4-42B5-BDF5-B25E207790B7}"/>
    <dgm:cxn modelId="{E0667CB7-1838-4D38-A1F3-9BA68F55484C}" srcId="{3B1B0CD6-8BA0-48B9-979C-973663C2AEB4}" destId="{07174D9A-1B04-4CCE-9438-FF01F7E731F3}" srcOrd="2" destOrd="0" parTransId="{DA288680-5F30-4CC1-8FDE-BF43CC8B7CA5}" sibTransId="{92EB33BD-026B-4807-9F65-F15725CF121F}"/>
    <dgm:cxn modelId="{69A4DBCE-39F7-42D3-AE0F-18A9199ECE09}" srcId="{3B1B0CD6-8BA0-48B9-979C-973663C2AEB4}" destId="{28F7EA34-F9F2-499A-BDDE-B0B420E11B9C}" srcOrd="0" destOrd="0" parTransId="{48F7F675-58C9-4ACB-AB53-D1496D94834E}" sibTransId="{9845EC6F-BA29-436B-BD37-22669D273B80}"/>
    <dgm:cxn modelId="{62AF7E60-E546-47FC-B424-B8819A10E96C}" type="presOf" srcId="{E3C86BC2-A903-48D4-AA4E-74034FF72B37}" destId="{952430AB-BFC4-479A-9C45-4892857D24EE}" srcOrd="0" destOrd="0" presId="urn:microsoft.com/office/officeart/2018/2/layout/IconLabelDescriptionList"/>
    <dgm:cxn modelId="{71018211-EC48-4953-B23B-47C51BA860C0}" srcId="{E3C86BC2-A903-48D4-AA4E-74034FF72B37}" destId="{0ED44F72-56D4-44A2-B4B5-B08A470C54CD}" srcOrd="0" destOrd="0" parTransId="{37BDA850-309B-4226-8770-4320DE9CAA1D}" sibTransId="{69462F01-1D97-4C5D-BE11-538F75D6CC24}"/>
    <dgm:cxn modelId="{07658FD9-CC29-4A37-A503-107EA32212F8}" type="presOf" srcId="{3B1B0CD6-8BA0-48B9-979C-973663C2AEB4}" destId="{BF3EBAD9-E127-4A4D-A479-11BBA03E3A4F}" srcOrd="0" destOrd="0" presId="urn:microsoft.com/office/officeart/2018/2/layout/IconLabelDescriptionList"/>
    <dgm:cxn modelId="{5306E1D5-919A-4485-8E5B-BB6FFD9F3F08}" type="presOf" srcId="{28F7EA34-F9F2-499A-BDDE-B0B420E11B9C}" destId="{CC6896AA-72CC-4D2C-8E90-E8C970479DE8}" srcOrd="0" destOrd="0" presId="urn:microsoft.com/office/officeart/2018/2/layout/IconLabelDescriptionList"/>
    <dgm:cxn modelId="{29221151-0EEF-48C5-8832-ABB0D0873E88}" type="presOf" srcId="{0ED44F72-56D4-44A2-B4B5-B08A470C54CD}" destId="{8B5F4803-7D44-4E1E-B572-9989FC7B4832}" srcOrd="0" destOrd="0" presId="urn:microsoft.com/office/officeart/2018/2/layout/IconLabelDescriptionList"/>
    <dgm:cxn modelId="{27149B39-6C43-4FBF-8C47-DB65FD7F19DC}" type="presOf" srcId="{10136990-5BBB-4020-9928-175ACE59F614}" destId="{53B31BB4-63F4-4758-8A09-0A211E93969A}" srcOrd="0" destOrd="0" presId="urn:microsoft.com/office/officeart/2018/2/layout/IconLabelDescriptionList"/>
    <dgm:cxn modelId="{113E6C0D-DBE8-46D8-ADF0-92065BE58004}" type="presOf" srcId="{07174D9A-1B04-4CCE-9438-FF01F7E731F3}" destId="{3DF6B19B-8EBC-4D40-8E00-FC85DBB07446}" srcOrd="0" destOrd="0" presId="urn:microsoft.com/office/officeart/2018/2/layout/IconLabelDescriptionList"/>
    <dgm:cxn modelId="{07E86FCE-5E44-409D-919A-915C913B0C6A}" type="presOf" srcId="{F81E3324-9AAE-4990-9134-ADBB6B1DA81A}" destId="{472F3642-9623-4F3A-AC99-A8BB5EB0A50C}" srcOrd="0" destOrd="0" presId="urn:microsoft.com/office/officeart/2018/2/layout/IconLabelDescriptionList"/>
    <dgm:cxn modelId="{D8479616-A64D-436E-8794-D41569379A09}" srcId="{28F7EA34-F9F2-499A-BDDE-B0B420E11B9C}" destId="{F81E3324-9AAE-4990-9134-ADBB6B1DA81A}" srcOrd="0" destOrd="0" parTransId="{703E517C-D3FE-47CA-A218-46551CE3D80E}" sibTransId="{A4B6E6A7-752E-4E06-8085-D2F8DD045D95}"/>
    <dgm:cxn modelId="{CE9D342F-886C-4709-B1BC-3C1665F46053}" srcId="{28F7EA34-F9F2-499A-BDDE-B0B420E11B9C}" destId="{8701BA8B-4D1B-405B-B334-89BB03F44556}" srcOrd="2" destOrd="0" parTransId="{8FCB1B4C-C6F0-41BD-9159-AFFAC975BE54}" sibTransId="{398C90D1-7872-441A-8B1B-3FB74C33FAB4}"/>
    <dgm:cxn modelId="{280ADA7C-4E8D-4AEF-9532-E5819462C1D4}" type="presParOf" srcId="{BF3EBAD9-E127-4A4D-A479-11BBA03E3A4F}" destId="{86877292-BF49-4CC6-83B6-C1CBD91BC4DE}" srcOrd="0" destOrd="0" presId="urn:microsoft.com/office/officeart/2018/2/layout/IconLabelDescriptionList"/>
    <dgm:cxn modelId="{9481909A-80EE-4F54-B746-0A5FAC744A1B}" type="presParOf" srcId="{86877292-BF49-4CC6-83B6-C1CBD91BC4DE}" destId="{959576D5-F56D-48C5-A16A-AB9B670643CD}" srcOrd="0" destOrd="0" presId="urn:microsoft.com/office/officeart/2018/2/layout/IconLabelDescriptionList"/>
    <dgm:cxn modelId="{607BB55B-1FA8-406C-907F-258A258874FF}" type="presParOf" srcId="{86877292-BF49-4CC6-83B6-C1CBD91BC4DE}" destId="{51D1E302-BE2F-4F3F-967D-E9B5CFED097E}" srcOrd="1" destOrd="0" presId="urn:microsoft.com/office/officeart/2018/2/layout/IconLabelDescriptionList"/>
    <dgm:cxn modelId="{81B9CDF2-1BFB-4346-BA85-1B46B8150835}" type="presParOf" srcId="{86877292-BF49-4CC6-83B6-C1CBD91BC4DE}" destId="{CC6896AA-72CC-4D2C-8E90-E8C970479DE8}" srcOrd="2" destOrd="0" presId="urn:microsoft.com/office/officeart/2018/2/layout/IconLabelDescriptionList"/>
    <dgm:cxn modelId="{26F292C7-E098-4E17-A7CF-4433D83E72D6}" type="presParOf" srcId="{86877292-BF49-4CC6-83B6-C1CBD91BC4DE}" destId="{1AA9CDF1-334C-4532-AC45-6925883C4F3A}" srcOrd="3" destOrd="0" presId="urn:microsoft.com/office/officeart/2018/2/layout/IconLabelDescriptionList"/>
    <dgm:cxn modelId="{BFD31557-1834-488F-BF21-CF6433F0B443}" type="presParOf" srcId="{86877292-BF49-4CC6-83B6-C1CBD91BC4DE}" destId="{472F3642-9623-4F3A-AC99-A8BB5EB0A50C}" srcOrd="4" destOrd="0" presId="urn:microsoft.com/office/officeart/2018/2/layout/IconLabelDescriptionList"/>
    <dgm:cxn modelId="{D970F33F-2CB3-4C40-BA2D-AD6BBC712859}" type="presParOf" srcId="{BF3EBAD9-E127-4A4D-A479-11BBA03E3A4F}" destId="{B709BA9E-0DC0-4787-AB1A-E0A57BFC3E4E}" srcOrd="1" destOrd="0" presId="urn:microsoft.com/office/officeart/2018/2/layout/IconLabelDescriptionList"/>
    <dgm:cxn modelId="{FA52F972-EBB9-4CE8-A90C-33B917A07CCB}" type="presParOf" srcId="{BF3EBAD9-E127-4A4D-A479-11BBA03E3A4F}" destId="{5F63620B-7C61-4FED-A5B1-0F6547DC622A}" srcOrd="2" destOrd="0" presId="urn:microsoft.com/office/officeart/2018/2/layout/IconLabelDescriptionList"/>
    <dgm:cxn modelId="{3E9E4A75-16DC-4FC1-A070-19134BB614A3}" type="presParOf" srcId="{5F63620B-7C61-4FED-A5B1-0F6547DC622A}" destId="{EC427EB3-660F-4824-941A-264E761C81D0}" srcOrd="0" destOrd="0" presId="urn:microsoft.com/office/officeart/2018/2/layout/IconLabelDescriptionList"/>
    <dgm:cxn modelId="{44412568-29EB-4535-B603-B558E8C90E3D}" type="presParOf" srcId="{5F63620B-7C61-4FED-A5B1-0F6547DC622A}" destId="{7BBC97CA-CCFB-400A-9598-8F17BB0DAFCA}" srcOrd="1" destOrd="0" presId="urn:microsoft.com/office/officeart/2018/2/layout/IconLabelDescriptionList"/>
    <dgm:cxn modelId="{83978573-54F0-4289-8CEB-678020F0BB27}" type="presParOf" srcId="{5F63620B-7C61-4FED-A5B1-0F6547DC622A}" destId="{952430AB-BFC4-479A-9C45-4892857D24EE}" srcOrd="2" destOrd="0" presId="urn:microsoft.com/office/officeart/2018/2/layout/IconLabelDescriptionList"/>
    <dgm:cxn modelId="{A3A24FCA-9A9B-43E2-BA1E-BE127221D82B}" type="presParOf" srcId="{5F63620B-7C61-4FED-A5B1-0F6547DC622A}" destId="{E78DA490-855A-4E0C-809E-C267A04EF032}" srcOrd="3" destOrd="0" presId="urn:microsoft.com/office/officeart/2018/2/layout/IconLabelDescriptionList"/>
    <dgm:cxn modelId="{2E980F69-B95C-4B1D-9FE7-96C59CC65245}" type="presParOf" srcId="{5F63620B-7C61-4FED-A5B1-0F6547DC622A}" destId="{8B5F4803-7D44-4E1E-B572-9989FC7B4832}" srcOrd="4" destOrd="0" presId="urn:microsoft.com/office/officeart/2018/2/layout/IconLabelDescriptionList"/>
    <dgm:cxn modelId="{29B657A9-C1A2-41B8-9001-0E935B07F491}" type="presParOf" srcId="{BF3EBAD9-E127-4A4D-A479-11BBA03E3A4F}" destId="{FF4E0EBC-B300-4299-B163-F2FDA719D161}" srcOrd="3" destOrd="0" presId="urn:microsoft.com/office/officeart/2018/2/layout/IconLabelDescriptionList"/>
    <dgm:cxn modelId="{CA08286F-EFBC-4E45-B5F0-8963F1BAA44C}" type="presParOf" srcId="{BF3EBAD9-E127-4A4D-A479-11BBA03E3A4F}" destId="{2BD26191-168F-40E8-84CD-044E0A5A024A}" srcOrd="4" destOrd="0" presId="urn:microsoft.com/office/officeart/2018/2/layout/IconLabelDescriptionList"/>
    <dgm:cxn modelId="{1E5F1D46-EDE8-4D7E-A88D-DA28063BD6A3}" type="presParOf" srcId="{2BD26191-168F-40E8-84CD-044E0A5A024A}" destId="{CF109E40-C931-45C7-95B2-8F7AE345566C}" srcOrd="0" destOrd="0" presId="urn:microsoft.com/office/officeart/2018/2/layout/IconLabelDescriptionList"/>
    <dgm:cxn modelId="{98DB7D8E-CEA7-4575-9AF0-5772AFE1EB94}" type="presParOf" srcId="{2BD26191-168F-40E8-84CD-044E0A5A024A}" destId="{1CA6C42B-9289-4118-87B6-85998B0C834B}" srcOrd="1" destOrd="0" presId="urn:microsoft.com/office/officeart/2018/2/layout/IconLabelDescriptionList"/>
    <dgm:cxn modelId="{930FA3B9-9D79-4F62-AE9B-A4EFBD323B90}" type="presParOf" srcId="{2BD26191-168F-40E8-84CD-044E0A5A024A}" destId="{3DF6B19B-8EBC-4D40-8E00-FC85DBB07446}" srcOrd="2" destOrd="0" presId="urn:microsoft.com/office/officeart/2018/2/layout/IconLabelDescriptionList"/>
    <dgm:cxn modelId="{D4D6DEAF-CA04-49EC-A05B-3DC6B1E8D866}" type="presParOf" srcId="{2BD26191-168F-40E8-84CD-044E0A5A024A}" destId="{D4CBF31F-EF48-45D2-A4AD-D607A72B1BE6}" srcOrd="3" destOrd="0" presId="urn:microsoft.com/office/officeart/2018/2/layout/IconLabelDescriptionList"/>
    <dgm:cxn modelId="{89B94380-6876-4B6C-809F-B81D4E6DCD0E}" type="presParOf" srcId="{2BD26191-168F-40E8-84CD-044E0A5A024A}" destId="{53B31BB4-63F4-4758-8A09-0A211E93969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B1BBCD-CC96-42CC-A2CF-A7D0BD31D90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405D81-AF9D-4D1B-995B-F0386367129B}">
      <dgm:prSet/>
      <dgm:spPr/>
      <dgm:t>
        <a:bodyPr/>
        <a:lstStyle/>
        <a:p>
          <a:pPr>
            <a:defRPr cap="all"/>
          </a:pPr>
          <a:r>
            <a:rPr lang="en-US"/>
            <a:t>The Net Operating Income produced by the commercial property is enough to cover all costs pertaining to the property. </a:t>
          </a:r>
        </a:p>
      </dgm:t>
    </dgm:pt>
    <dgm:pt modelId="{5E973891-E952-4381-9596-9DD590030AD6}" type="parTrans" cxnId="{29848FD1-655A-48F8-A95D-9AD0ADA130F5}">
      <dgm:prSet/>
      <dgm:spPr/>
      <dgm:t>
        <a:bodyPr/>
        <a:lstStyle/>
        <a:p>
          <a:endParaRPr lang="en-US"/>
        </a:p>
      </dgm:t>
    </dgm:pt>
    <dgm:pt modelId="{1604B263-3798-4992-8202-A3F267420A0B}" type="sibTrans" cxnId="{29848FD1-655A-48F8-A95D-9AD0ADA130F5}">
      <dgm:prSet/>
      <dgm:spPr/>
      <dgm:t>
        <a:bodyPr/>
        <a:lstStyle/>
        <a:p>
          <a:endParaRPr lang="en-US"/>
        </a:p>
      </dgm:t>
    </dgm:pt>
    <dgm:pt modelId="{A47F70CA-518E-4BA0-B452-AA1D8FA279D2}">
      <dgm:prSet/>
      <dgm:spPr/>
      <dgm:t>
        <a:bodyPr/>
        <a:lstStyle/>
        <a:p>
          <a:pPr>
            <a:defRPr cap="all"/>
          </a:pPr>
          <a:r>
            <a:rPr lang="en-US"/>
            <a:t>Average Return On Equity of 21,88% at the end of the 8</a:t>
          </a:r>
          <a:r>
            <a:rPr lang="en-US" baseline="30000"/>
            <a:t>th</a:t>
          </a:r>
          <a:r>
            <a:rPr lang="en-US"/>
            <a:t> year, when it is sold.</a:t>
          </a:r>
        </a:p>
      </dgm:t>
    </dgm:pt>
    <dgm:pt modelId="{87331C59-1899-4B5C-A7DD-773B17438B10}" type="parTrans" cxnId="{B15BF78C-3FFE-43D6-BA36-E256FD925A90}">
      <dgm:prSet/>
      <dgm:spPr/>
      <dgm:t>
        <a:bodyPr/>
        <a:lstStyle/>
        <a:p>
          <a:endParaRPr lang="en-US"/>
        </a:p>
      </dgm:t>
    </dgm:pt>
    <dgm:pt modelId="{EAD39DD3-3C05-4D06-A9E1-598B78CE014A}" type="sibTrans" cxnId="{B15BF78C-3FFE-43D6-BA36-E256FD925A90}">
      <dgm:prSet/>
      <dgm:spPr/>
      <dgm:t>
        <a:bodyPr/>
        <a:lstStyle/>
        <a:p>
          <a:endParaRPr lang="en-US"/>
        </a:p>
      </dgm:t>
    </dgm:pt>
    <dgm:pt modelId="{B3BB3FF4-B02F-478E-A679-D38DEA8ED2A1}">
      <dgm:prSet/>
      <dgm:spPr/>
      <dgm:t>
        <a:bodyPr/>
        <a:lstStyle/>
        <a:p>
          <a:pPr>
            <a:defRPr cap="all"/>
          </a:pPr>
          <a:r>
            <a:rPr lang="en-US" dirty="0"/>
            <a:t>The property is situated within Africa’s richest square mile (Sandton), which adds to its desirability even more, as all services such as; Banks, shops and restaurants are all within a small radius. </a:t>
          </a:r>
        </a:p>
      </dgm:t>
    </dgm:pt>
    <dgm:pt modelId="{860EBD07-B6B8-414F-A92A-55FEA3116E6D}" type="parTrans" cxnId="{0613A9FF-A752-4A34-BAA3-B91D56F8288D}">
      <dgm:prSet/>
      <dgm:spPr/>
      <dgm:t>
        <a:bodyPr/>
        <a:lstStyle/>
        <a:p>
          <a:endParaRPr lang="en-US"/>
        </a:p>
      </dgm:t>
    </dgm:pt>
    <dgm:pt modelId="{C8B5374F-C95B-4916-9BA8-830807313A68}" type="sibTrans" cxnId="{0613A9FF-A752-4A34-BAA3-B91D56F8288D}">
      <dgm:prSet/>
      <dgm:spPr/>
      <dgm:t>
        <a:bodyPr/>
        <a:lstStyle/>
        <a:p>
          <a:endParaRPr lang="en-US"/>
        </a:p>
      </dgm:t>
    </dgm:pt>
    <dgm:pt modelId="{CA7B4038-43A9-4E2F-ADD2-F7A9A0CF5390}">
      <dgm:prSet/>
      <dgm:spPr/>
      <dgm:t>
        <a:bodyPr/>
        <a:lstStyle/>
        <a:p>
          <a:pPr>
            <a:defRPr cap="all"/>
          </a:pPr>
          <a:r>
            <a:rPr lang="en-US"/>
            <a:t>The profitable aspects highlighted within the ROE of the property, paired with the recent prosperity of the location lead us to believe that this is a viable and profitable investment opportunity for the investor, given her strategy. </a:t>
          </a:r>
        </a:p>
      </dgm:t>
    </dgm:pt>
    <dgm:pt modelId="{3E309BA9-CD4D-4EA3-A458-285779DA1111}" type="parTrans" cxnId="{8236DDDA-2C08-48EE-9FF8-11A65C76A232}">
      <dgm:prSet/>
      <dgm:spPr/>
      <dgm:t>
        <a:bodyPr/>
        <a:lstStyle/>
        <a:p>
          <a:endParaRPr lang="en-US"/>
        </a:p>
      </dgm:t>
    </dgm:pt>
    <dgm:pt modelId="{37566604-C97D-458C-AA33-D3F047BFA8E1}" type="sibTrans" cxnId="{8236DDDA-2C08-48EE-9FF8-11A65C76A232}">
      <dgm:prSet/>
      <dgm:spPr/>
      <dgm:t>
        <a:bodyPr/>
        <a:lstStyle/>
        <a:p>
          <a:endParaRPr lang="en-US"/>
        </a:p>
      </dgm:t>
    </dgm:pt>
    <dgm:pt modelId="{07E91C23-678D-4263-BFBD-B745B68AC468}" type="pres">
      <dgm:prSet presAssocID="{2AB1BBCD-CC96-42CC-A2CF-A7D0BD31D90E}" presName="root" presStyleCnt="0">
        <dgm:presLayoutVars>
          <dgm:dir/>
          <dgm:resizeHandles val="exact"/>
        </dgm:presLayoutVars>
      </dgm:prSet>
      <dgm:spPr/>
      <dgm:t>
        <a:bodyPr/>
        <a:lstStyle/>
        <a:p>
          <a:endParaRPr lang="en-ZA"/>
        </a:p>
      </dgm:t>
    </dgm:pt>
    <dgm:pt modelId="{6BDAA45A-327C-4C77-AD9D-EA10E5DC82D1}" type="pres">
      <dgm:prSet presAssocID="{2C405D81-AF9D-4D1B-995B-F0386367129B}" presName="compNode" presStyleCnt="0"/>
      <dgm:spPr/>
    </dgm:pt>
    <dgm:pt modelId="{126ABCEB-7B7E-40F2-BB66-2AFE76179043}" type="pres">
      <dgm:prSet presAssocID="{2C405D81-AF9D-4D1B-995B-F0386367129B}" presName="iconBgRect" presStyleLbl="bgShp" presStyleIdx="0" presStyleCnt="4"/>
      <dgm:spPr/>
    </dgm:pt>
    <dgm:pt modelId="{3519EA0A-8378-417F-B3C2-14D3D56D96AD}" type="pres">
      <dgm:prSet presAssocID="{2C405D81-AF9D-4D1B-995B-F038636712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Bitcoin"/>
        </a:ext>
      </dgm:extLst>
    </dgm:pt>
    <dgm:pt modelId="{113D72F9-FAAD-48F0-9021-1E478844C757}" type="pres">
      <dgm:prSet presAssocID="{2C405D81-AF9D-4D1B-995B-F0386367129B}" presName="spaceRect" presStyleCnt="0"/>
      <dgm:spPr/>
    </dgm:pt>
    <dgm:pt modelId="{F94428A9-8D09-4BB1-A59E-BE3476A8A831}" type="pres">
      <dgm:prSet presAssocID="{2C405D81-AF9D-4D1B-995B-F0386367129B}" presName="textRect" presStyleLbl="revTx" presStyleIdx="0" presStyleCnt="4">
        <dgm:presLayoutVars>
          <dgm:chMax val="1"/>
          <dgm:chPref val="1"/>
        </dgm:presLayoutVars>
      </dgm:prSet>
      <dgm:spPr/>
      <dgm:t>
        <a:bodyPr/>
        <a:lstStyle/>
        <a:p>
          <a:endParaRPr lang="en-ZA"/>
        </a:p>
      </dgm:t>
    </dgm:pt>
    <dgm:pt modelId="{12C31D0C-DC76-448D-80C8-63606F4A4423}" type="pres">
      <dgm:prSet presAssocID="{1604B263-3798-4992-8202-A3F267420A0B}" presName="sibTrans" presStyleCnt="0"/>
      <dgm:spPr/>
    </dgm:pt>
    <dgm:pt modelId="{2163D452-B28A-466A-8AD6-468BFD75387C}" type="pres">
      <dgm:prSet presAssocID="{A47F70CA-518E-4BA0-B452-AA1D8FA279D2}" presName="compNode" presStyleCnt="0"/>
      <dgm:spPr/>
    </dgm:pt>
    <dgm:pt modelId="{4820500B-B5B0-41B4-B036-9D478DCBCB19}" type="pres">
      <dgm:prSet presAssocID="{A47F70CA-518E-4BA0-B452-AA1D8FA279D2}" presName="iconBgRect" presStyleLbl="bgShp" presStyleIdx="1" presStyleCnt="4"/>
      <dgm:spPr/>
    </dgm:pt>
    <dgm:pt modelId="{165AE12D-501C-4B04-B99B-9947A31B59E0}" type="pres">
      <dgm:prSet presAssocID="{A47F70CA-518E-4BA0-B452-AA1D8FA279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Yuan"/>
        </a:ext>
      </dgm:extLst>
    </dgm:pt>
    <dgm:pt modelId="{8DA21B00-016A-4AAA-BAB7-60EBBD0381CE}" type="pres">
      <dgm:prSet presAssocID="{A47F70CA-518E-4BA0-B452-AA1D8FA279D2}" presName="spaceRect" presStyleCnt="0"/>
      <dgm:spPr/>
    </dgm:pt>
    <dgm:pt modelId="{71D628AF-0E16-4A06-AD7C-5635A6CCB798}" type="pres">
      <dgm:prSet presAssocID="{A47F70CA-518E-4BA0-B452-AA1D8FA279D2}" presName="textRect" presStyleLbl="revTx" presStyleIdx="1" presStyleCnt="4">
        <dgm:presLayoutVars>
          <dgm:chMax val="1"/>
          <dgm:chPref val="1"/>
        </dgm:presLayoutVars>
      </dgm:prSet>
      <dgm:spPr/>
      <dgm:t>
        <a:bodyPr/>
        <a:lstStyle/>
        <a:p>
          <a:endParaRPr lang="en-ZA"/>
        </a:p>
      </dgm:t>
    </dgm:pt>
    <dgm:pt modelId="{983A21EE-1917-47D2-9C93-7637A7BB0634}" type="pres">
      <dgm:prSet presAssocID="{EAD39DD3-3C05-4D06-A9E1-598B78CE014A}" presName="sibTrans" presStyleCnt="0"/>
      <dgm:spPr/>
    </dgm:pt>
    <dgm:pt modelId="{30C1C625-FC75-4ECA-B593-87BD718A2887}" type="pres">
      <dgm:prSet presAssocID="{B3BB3FF4-B02F-478E-A679-D38DEA8ED2A1}" presName="compNode" presStyleCnt="0"/>
      <dgm:spPr/>
    </dgm:pt>
    <dgm:pt modelId="{9A31544A-E26D-4ED8-8034-B783724C3C53}" type="pres">
      <dgm:prSet presAssocID="{B3BB3FF4-B02F-478E-A679-D38DEA8ED2A1}" presName="iconBgRect" presStyleLbl="bgShp" presStyleIdx="2" presStyleCnt="4"/>
      <dgm:spPr/>
    </dgm:pt>
    <dgm:pt modelId="{78F9D853-AC2C-4A83-A2B6-F97ADAB99208}" type="pres">
      <dgm:prSet presAssocID="{B3BB3FF4-B02F-478E-A679-D38DEA8ED2A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Marker"/>
        </a:ext>
      </dgm:extLst>
    </dgm:pt>
    <dgm:pt modelId="{03F949EF-A1C1-4B0C-B711-4A22B549E452}" type="pres">
      <dgm:prSet presAssocID="{B3BB3FF4-B02F-478E-A679-D38DEA8ED2A1}" presName="spaceRect" presStyleCnt="0"/>
      <dgm:spPr/>
    </dgm:pt>
    <dgm:pt modelId="{644E3576-0551-48D6-B067-3A4851CE5D1B}" type="pres">
      <dgm:prSet presAssocID="{B3BB3FF4-B02F-478E-A679-D38DEA8ED2A1}" presName="textRect" presStyleLbl="revTx" presStyleIdx="2" presStyleCnt="4">
        <dgm:presLayoutVars>
          <dgm:chMax val="1"/>
          <dgm:chPref val="1"/>
        </dgm:presLayoutVars>
      </dgm:prSet>
      <dgm:spPr/>
      <dgm:t>
        <a:bodyPr/>
        <a:lstStyle/>
        <a:p>
          <a:endParaRPr lang="en-ZA"/>
        </a:p>
      </dgm:t>
    </dgm:pt>
    <dgm:pt modelId="{844480E4-A3AA-4759-BA20-1063483275DC}" type="pres">
      <dgm:prSet presAssocID="{C8B5374F-C95B-4916-9BA8-830807313A68}" presName="sibTrans" presStyleCnt="0"/>
      <dgm:spPr/>
    </dgm:pt>
    <dgm:pt modelId="{42100761-715B-4D45-89B3-1042781A61B0}" type="pres">
      <dgm:prSet presAssocID="{CA7B4038-43A9-4E2F-ADD2-F7A9A0CF5390}" presName="compNode" presStyleCnt="0"/>
      <dgm:spPr/>
    </dgm:pt>
    <dgm:pt modelId="{4E13511C-6916-4694-95B6-E79B8014E00A}" type="pres">
      <dgm:prSet presAssocID="{CA7B4038-43A9-4E2F-ADD2-F7A9A0CF5390}" presName="iconBgRect" presStyleLbl="bgShp" presStyleIdx="3" presStyleCnt="4"/>
      <dgm:spPr/>
    </dgm:pt>
    <dgm:pt modelId="{DD37C22E-BEB4-46A3-ABAA-36BB8BAEF3B1}" type="pres">
      <dgm:prSet presAssocID="{CA7B4038-43A9-4E2F-ADD2-F7A9A0CF53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Business Growth"/>
        </a:ext>
      </dgm:extLst>
    </dgm:pt>
    <dgm:pt modelId="{974022CC-99EC-4BA4-8C9B-3A1AB7839FBD}" type="pres">
      <dgm:prSet presAssocID="{CA7B4038-43A9-4E2F-ADD2-F7A9A0CF5390}" presName="spaceRect" presStyleCnt="0"/>
      <dgm:spPr/>
    </dgm:pt>
    <dgm:pt modelId="{D189BC9A-E77F-4C05-91D9-8458F6A6F3F4}" type="pres">
      <dgm:prSet presAssocID="{CA7B4038-43A9-4E2F-ADD2-F7A9A0CF5390}" presName="textRect" presStyleLbl="revTx" presStyleIdx="3" presStyleCnt="4">
        <dgm:presLayoutVars>
          <dgm:chMax val="1"/>
          <dgm:chPref val="1"/>
        </dgm:presLayoutVars>
      </dgm:prSet>
      <dgm:spPr/>
      <dgm:t>
        <a:bodyPr/>
        <a:lstStyle/>
        <a:p>
          <a:endParaRPr lang="en-ZA"/>
        </a:p>
      </dgm:t>
    </dgm:pt>
  </dgm:ptLst>
  <dgm:cxnLst>
    <dgm:cxn modelId="{9C82DF3F-570A-4663-9F9B-13CEA9D67097}" type="presOf" srcId="{CA7B4038-43A9-4E2F-ADD2-F7A9A0CF5390}" destId="{D189BC9A-E77F-4C05-91D9-8458F6A6F3F4}" srcOrd="0" destOrd="0" presId="urn:microsoft.com/office/officeart/2018/5/layout/IconCircleLabelList"/>
    <dgm:cxn modelId="{B15BF78C-3FFE-43D6-BA36-E256FD925A90}" srcId="{2AB1BBCD-CC96-42CC-A2CF-A7D0BD31D90E}" destId="{A47F70CA-518E-4BA0-B452-AA1D8FA279D2}" srcOrd="1" destOrd="0" parTransId="{87331C59-1899-4B5C-A7DD-773B17438B10}" sibTransId="{EAD39DD3-3C05-4D06-A9E1-598B78CE014A}"/>
    <dgm:cxn modelId="{718134A5-4304-4E0D-A33E-0570570FE952}" type="presOf" srcId="{2AB1BBCD-CC96-42CC-A2CF-A7D0BD31D90E}" destId="{07E91C23-678D-4263-BFBD-B745B68AC468}" srcOrd="0" destOrd="0" presId="urn:microsoft.com/office/officeart/2018/5/layout/IconCircleLabelList"/>
    <dgm:cxn modelId="{A89E65F9-C953-4F84-8419-B76E601A8287}" type="presOf" srcId="{B3BB3FF4-B02F-478E-A679-D38DEA8ED2A1}" destId="{644E3576-0551-48D6-B067-3A4851CE5D1B}" srcOrd="0" destOrd="0" presId="urn:microsoft.com/office/officeart/2018/5/layout/IconCircleLabelList"/>
    <dgm:cxn modelId="{8236DDDA-2C08-48EE-9FF8-11A65C76A232}" srcId="{2AB1BBCD-CC96-42CC-A2CF-A7D0BD31D90E}" destId="{CA7B4038-43A9-4E2F-ADD2-F7A9A0CF5390}" srcOrd="3" destOrd="0" parTransId="{3E309BA9-CD4D-4EA3-A458-285779DA1111}" sibTransId="{37566604-C97D-458C-AA33-D3F047BFA8E1}"/>
    <dgm:cxn modelId="{0613A9FF-A752-4A34-BAA3-B91D56F8288D}" srcId="{2AB1BBCD-CC96-42CC-A2CF-A7D0BD31D90E}" destId="{B3BB3FF4-B02F-478E-A679-D38DEA8ED2A1}" srcOrd="2" destOrd="0" parTransId="{860EBD07-B6B8-414F-A92A-55FEA3116E6D}" sibTransId="{C8B5374F-C95B-4916-9BA8-830807313A68}"/>
    <dgm:cxn modelId="{30484DC3-FD8D-490C-A3DF-6B0DE47D52DE}" type="presOf" srcId="{A47F70CA-518E-4BA0-B452-AA1D8FA279D2}" destId="{71D628AF-0E16-4A06-AD7C-5635A6CCB798}" srcOrd="0" destOrd="0" presId="urn:microsoft.com/office/officeart/2018/5/layout/IconCircleLabelList"/>
    <dgm:cxn modelId="{29848FD1-655A-48F8-A95D-9AD0ADA130F5}" srcId="{2AB1BBCD-CC96-42CC-A2CF-A7D0BD31D90E}" destId="{2C405D81-AF9D-4D1B-995B-F0386367129B}" srcOrd="0" destOrd="0" parTransId="{5E973891-E952-4381-9596-9DD590030AD6}" sibTransId="{1604B263-3798-4992-8202-A3F267420A0B}"/>
    <dgm:cxn modelId="{88E1125B-CB2D-430D-ADD6-7EA68DC4FF24}" type="presOf" srcId="{2C405D81-AF9D-4D1B-995B-F0386367129B}" destId="{F94428A9-8D09-4BB1-A59E-BE3476A8A831}" srcOrd="0" destOrd="0" presId="urn:microsoft.com/office/officeart/2018/5/layout/IconCircleLabelList"/>
    <dgm:cxn modelId="{E5F970AF-6D23-4BA8-9793-0342E6A0DF66}" type="presParOf" srcId="{07E91C23-678D-4263-BFBD-B745B68AC468}" destId="{6BDAA45A-327C-4C77-AD9D-EA10E5DC82D1}" srcOrd="0" destOrd="0" presId="urn:microsoft.com/office/officeart/2018/5/layout/IconCircleLabelList"/>
    <dgm:cxn modelId="{4314B0FF-ED84-4CA0-8E35-C0FD5642EBE1}" type="presParOf" srcId="{6BDAA45A-327C-4C77-AD9D-EA10E5DC82D1}" destId="{126ABCEB-7B7E-40F2-BB66-2AFE76179043}" srcOrd="0" destOrd="0" presId="urn:microsoft.com/office/officeart/2018/5/layout/IconCircleLabelList"/>
    <dgm:cxn modelId="{65783596-5A7D-4C3E-AAF6-587DD4B2BAE3}" type="presParOf" srcId="{6BDAA45A-327C-4C77-AD9D-EA10E5DC82D1}" destId="{3519EA0A-8378-417F-B3C2-14D3D56D96AD}" srcOrd="1" destOrd="0" presId="urn:microsoft.com/office/officeart/2018/5/layout/IconCircleLabelList"/>
    <dgm:cxn modelId="{D07F7FB8-1BB2-4626-A114-B9E72116CA1A}" type="presParOf" srcId="{6BDAA45A-327C-4C77-AD9D-EA10E5DC82D1}" destId="{113D72F9-FAAD-48F0-9021-1E478844C757}" srcOrd="2" destOrd="0" presId="urn:microsoft.com/office/officeart/2018/5/layout/IconCircleLabelList"/>
    <dgm:cxn modelId="{E0FD0878-FC6E-4317-A8BB-F2F3D4125F06}" type="presParOf" srcId="{6BDAA45A-327C-4C77-AD9D-EA10E5DC82D1}" destId="{F94428A9-8D09-4BB1-A59E-BE3476A8A831}" srcOrd="3" destOrd="0" presId="urn:microsoft.com/office/officeart/2018/5/layout/IconCircleLabelList"/>
    <dgm:cxn modelId="{3F329CB7-6E96-42AF-BDFA-F51F35FC356E}" type="presParOf" srcId="{07E91C23-678D-4263-BFBD-B745B68AC468}" destId="{12C31D0C-DC76-448D-80C8-63606F4A4423}" srcOrd="1" destOrd="0" presId="urn:microsoft.com/office/officeart/2018/5/layout/IconCircleLabelList"/>
    <dgm:cxn modelId="{8DC79FEA-7766-4E8B-8772-F3A24C75E972}" type="presParOf" srcId="{07E91C23-678D-4263-BFBD-B745B68AC468}" destId="{2163D452-B28A-466A-8AD6-468BFD75387C}" srcOrd="2" destOrd="0" presId="urn:microsoft.com/office/officeart/2018/5/layout/IconCircleLabelList"/>
    <dgm:cxn modelId="{CC61ED96-BC04-4C2F-8AD2-12D6656DF3B5}" type="presParOf" srcId="{2163D452-B28A-466A-8AD6-468BFD75387C}" destId="{4820500B-B5B0-41B4-B036-9D478DCBCB19}" srcOrd="0" destOrd="0" presId="urn:microsoft.com/office/officeart/2018/5/layout/IconCircleLabelList"/>
    <dgm:cxn modelId="{3786E147-EFEC-4429-B811-8AB22BEDC6A9}" type="presParOf" srcId="{2163D452-B28A-466A-8AD6-468BFD75387C}" destId="{165AE12D-501C-4B04-B99B-9947A31B59E0}" srcOrd="1" destOrd="0" presId="urn:microsoft.com/office/officeart/2018/5/layout/IconCircleLabelList"/>
    <dgm:cxn modelId="{EC3AF7B7-2FAA-4EE3-9A74-CC8AAC4BF09C}" type="presParOf" srcId="{2163D452-B28A-466A-8AD6-468BFD75387C}" destId="{8DA21B00-016A-4AAA-BAB7-60EBBD0381CE}" srcOrd="2" destOrd="0" presId="urn:microsoft.com/office/officeart/2018/5/layout/IconCircleLabelList"/>
    <dgm:cxn modelId="{7ED3F6C5-32AA-4144-80E0-AC71E88FA2E2}" type="presParOf" srcId="{2163D452-B28A-466A-8AD6-468BFD75387C}" destId="{71D628AF-0E16-4A06-AD7C-5635A6CCB798}" srcOrd="3" destOrd="0" presId="urn:microsoft.com/office/officeart/2018/5/layout/IconCircleLabelList"/>
    <dgm:cxn modelId="{34043A92-041C-472D-A5CD-04FB26B46F17}" type="presParOf" srcId="{07E91C23-678D-4263-BFBD-B745B68AC468}" destId="{983A21EE-1917-47D2-9C93-7637A7BB0634}" srcOrd="3" destOrd="0" presId="urn:microsoft.com/office/officeart/2018/5/layout/IconCircleLabelList"/>
    <dgm:cxn modelId="{056ACA2C-5A62-493E-9C3A-9E95359B3B28}" type="presParOf" srcId="{07E91C23-678D-4263-BFBD-B745B68AC468}" destId="{30C1C625-FC75-4ECA-B593-87BD718A2887}" srcOrd="4" destOrd="0" presId="urn:microsoft.com/office/officeart/2018/5/layout/IconCircleLabelList"/>
    <dgm:cxn modelId="{44923CBB-2B8D-4B6B-BF06-10DE26E17286}" type="presParOf" srcId="{30C1C625-FC75-4ECA-B593-87BD718A2887}" destId="{9A31544A-E26D-4ED8-8034-B783724C3C53}" srcOrd="0" destOrd="0" presId="urn:microsoft.com/office/officeart/2018/5/layout/IconCircleLabelList"/>
    <dgm:cxn modelId="{D660CD09-6DAC-46C1-A0CD-4E3F8B664F85}" type="presParOf" srcId="{30C1C625-FC75-4ECA-B593-87BD718A2887}" destId="{78F9D853-AC2C-4A83-A2B6-F97ADAB99208}" srcOrd="1" destOrd="0" presId="urn:microsoft.com/office/officeart/2018/5/layout/IconCircleLabelList"/>
    <dgm:cxn modelId="{2149655F-29FC-49BA-BB13-BBC234531237}" type="presParOf" srcId="{30C1C625-FC75-4ECA-B593-87BD718A2887}" destId="{03F949EF-A1C1-4B0C-B711-4A22B549E452}" srcOrd="2" destOrd="0" presId="urn:microsoft.com/office/officeart/2018/5/layout/IconCircleLabelList"/>
    <dgm:cxn modelId="{417A7D80-91C3-456D-BDA0-D66926A66C16}" type="presParOf" srcId="{30C1C625-FC75-4ECA-B593-87BD718A2887}" destId="{644E3576-0551-48D6-B067-3A4851CE5D1B}" srcOrd="3" destOrd="0" presId="urn:microsoft.com/office/officeart/2018/5/layout/IconCircleLabelList"/>
    <dgm:cxn modelId="{B1499BC6-A9DF-46F2-8B3F-50F9B7636F77}" type="presParOf" srcId="{07E91C23-678D-4263-BFBD-B745B68AC468}" destId="{844480E4-A3AA-4759-BA20-1063483275DC}" srcOrd="5" destOrd="0" presId="urn:microsoft.com/office/officeart/2018/5/layout/IconCircleLabelList"/>
    <dgm:cxn modelId="{73419991-27C1-49A3-AC32-9262F4B7A128}" type="presParOf" srcId="{07E91C23-678D-4263-BFBD-B745B68AC468}" destId="{42100761-715B-4D45-89B3-1042781A61B0}" srcOrd="6" destOrd="0" presId="urn:microsoft.com/office/officeart/2018/5/layout/IconCircleLabelList"/>
    <dgm:cxn modelId="{AAC9054B-BF84-44F8-8C09-2A91EBE28FEB}" type="presParOf" srcId="{42100761-715B-4D45-89B3-1042781A61B0}" destId="{4E13511C-6916-4694-95B6-E79B8014E00A}" srcOrd="0" destOrd="0" presId="urn:microsoft.com/office/officeart/2018/5/layout/IconCircleLabelList"/>
    <dgm:cxn modelId="{30236FA2-9D06-4C4E-9C8F-3FAE14350EFE}" type="presParOf" srcId="{42100761-715B-4D45-89B3-1042781A61B0}" destId="{DD37C22E-BEB4-46A3-ABAA-36BB8BAEF3B1}" srcOrd="1" destOrd="0" presId="urn:microsoft.com/office/officeart/2018/5/layout/IconCircleLabelList"/>
    <dgm:cxn modelId="{AE748D5D-B8F3-409E-B46B-BA27F4B6CDE5}" type="presParOf" srcId="{42100761-715B-4D45-89B3-1042781A61B0}" destId="{974022CC-99EC-4BA4-8C9B-3A1AB7839FBD}" srcOrd="2" destOrd="0" presId="urn:microsoft.com/office/officeart/2018/5/layout/IconCircleLabelList"/>
    <dgm:cxn modelId="{CECBCA40-CEC8-4C94-B162-C000757A0668}" type="presParOf" srcId="{42100761-715B-4D45-89B3-1042781A61B0}" destId="{D189BC9A-E77F-4C05-91D9-8458F6A6F3F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42E779-92D5-4B89-A266-BDA62F119B2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280435-4E2B-478A-BB4A-544E71B15885}">
      <dgm:prSet/>
      <dgm:spPr/>
      <dgm:t>
        <a:bodyPr/>
        <a:lstStyle/>
        <a:p>
          <a:r>
            <a:rPr lang="en-GB"/>
            <a:t>The Stellenbosch real estate market has experienced significant growth in the past few years and despite volatile economic conditions, the market outlook bodes well for further capital appreciation. </a:t>
          </a:r>
          <a:endParaRPr lang="en-US"/>
        </a:p>
      </dgm:t>
    </dgm:pt>
    <dgm:pt modelId="{0E073077-010E-4544-A6B3-1BA8230A8D5A}" type="parTrans" cxnId="{335F07DA-602D-447F-8E13-FC64FD0D6121}">
      <dgm:prSet/>
      <dgm:spPr/>
      <dgm:t>
        <a:bodyPr/>
        <a:lstStyle/>
        <a:p>
          <a:endParaRPr lang="en-US"/>
        </a:p>
      </dgm:t>
    </dgm:pt>
    <dgm:pt modelId="{B44BC53A-D4C1-4C51-A93C-C870D63D969B}" type="sibTrans" cxnId="{335F07DA-602D-447F-8E13-FC64FD0D6121}">
      <dgm:prSet/>
      <dgm:spPr/>
      <dgm:t>
        <a:bodyPr/>
        <a:lstStyle/>
        <a:p>
          <a:endParaRPr lang="en-US"/>
        </a:p>
      </dgm:t>
    </dgm:pt>
    <dgm:pt modelId="{E8DE62CB-7CC6-44AC-960A-69DCD0A1FBCD}">
      <dgm:prSet/>
      <dgm:spPr/>
      <dgm:t>
        <a:bodyPr/>
        <a:lstStyle/>
        <a:p>
          <a:r>
            <a:rPr lang="en-GB"/>
            <a:t>Although initial costs are high, the equity-build forecast over the 8-year period provides the necessary equity value. </a:t>
          </a:r>
          <a:endParaRPr lang="en-US"/>
        </a:p>
      </dgm:t>
    </dgm:pt>
    <dgm:pt modelId="{A3AD5948-115B-4B4F-83D9-448DAC562FC6}" type="parTrans" cxnId="{B6029A18-4525-40AA-86E0-FEEB6B8B8521}">
      <dgm:prSet/>
      <dgm:spPr/>
      <dgm:t>
        <a:bodyPr/>
        <a:lstStyle/>
        <a:p>
          <a:endParaRPr lang="en-US"/>
        </a:p>
      </dgm:t>
    </dgm:pt>
    <dgm:pt modelId="{2CD7B6B4-AEF1-4003-ACDE-41A82917057D}" type="sibTrans" cxnId="{B6029A18-4525-40AA-86E0-FEEB6B8B8521}">
      <dgm:prSet/>
      <dgm:spPr/>
      <dgm:t>
        <a:bodyPr/>
        <a:lstStyle/>
        <a:p>
          <a:endParaRPr lang="en-US"/>
        </a:p>
      </dgm:t>
    </dgm:pt>
    <dgm:pt modelId="{00096431-2177-4BBE-8199-B272A411AF01}">
      <dgm:prSet/>
      <dgm:spPr/>
      <dgm:t>
        <a:bodyPr/>
        <a:lstStyle/>
        <a:p>
          <a:r>
            <a:rPr lang="en-GB"/>
            <a:t>The investment is in line with the investors strategy and proves profitable (27.29% AVG ROE) in the 8- year period forecasted. </a:t>
          </a:r>
          <a:endParaRPr lang="en-US"/>
        </a:p>
      </dgm:t>
    </dgm:pt>
    <dgm:pt modelId="{0D9BC774-E75B-4945-9B01-6B204BCCA9D1}" type="parTrans" cxnId="{3EA01C39-2B71-4CD3-8068-45321E79669F}">
      <dgm:prSet/>
      <dgm:spPr/>
      <dgm:t>
        <a:bodyPr/>
        <a:lstStyle/>
        <a:p>
          <a:endParaRPr lang="en-US"/>
        </a:p>
      </dgm:t>
    </dgm:pt>
    <dgm:pt modelId="{1706B398-0335-4DE3-B413-684F2DDC6DE3}" type="sibTrans" cxnId="{3EA01C39-2B71-4CD3-8068-45321E79669F}">
      <dgm:prSet/>
      <dgm:spPr/>
      <dgm:t>
        <a:bodyPr/>
        <a:lstStyle/>
        <a:p>
          <a:endParaRPr lang="en-US"/>
        </a:p>
      </dgm:t>
    </dgm:pt>
    <dgm:pt modelId="{93A970B6-D9AA-47DE-88B8-C3E18DA2E3EC}" type="pres">
      <dgm:prSet presAssocID="{A042E779-92D5-4B89-A266-BDA62F119B2D}" presName="root" presStyleCnt="0">
        <dgm:presLayoutVars>
          <dgm:dir/>
          <dgm:resizeHandles val="exact"/>
        </dgm:presLayoutVars>
      </dgm:prSet>
      <dgm:spPr/>
      <dgm:t>
        <a:bodyPr/>
        <a:lstStyle/>
        <a:p>
          <a:endParaRPr lang="en-ZA"/>
        </a:p>
      </dgm:t>
    </dgm:pt>
    <dgm:pt modelId="{5FCE7DBF-AEB4-4E1F-BBC5-689FB528E493}" type="pres">
      <dgm:prSet presAssocID="{F4280435-4E2B-478A-BB4A-544E71B15885}" presName="compNode" presStyleCnt="0"/>
      <dgm:spPr/>
    </dgm:pt>
    <dgm:pt modelId="{8299FCFA-CDE2-48AB-BFF6-DD822DD7A8C5}" type="pres">
      <dgm:prSet presAssocID="{F4280435-4E2B-478A-BB4A-544E71B15885}" presName="bgRect" presStyleLbl="bgShp" presStyleIdx="0" presStyleCnt="3"/>
      <dgm:spPr/>
    </dgm:pt>
    <dgm:pt modelId="{737579B4-D3DC-4F50-87D6-179F7CA2B43A}" type="pres">
      <dgm:prSet presAssocID="{F4280435-4E2B-478A-BB4A-544E71B158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9C36ED4F-470F-49D4-AC73-644DF02BEEF4}" type="pres">
      <dgm:prSet presAssocID="{F4280435-4E2B-478A-BB4A-544E71B15885}" presName="spaceRect" presStyleCnt="0"/>
      <dgm:spPr/>
    </dgm:pt>
    <dgm:pt modelId="{5CEF5B4C-F4F0-4EB1-84A7-563CDC7AEFAA}" type="pres">
      <dgm:prSet presAssocID="{F4280435-4E2B-478A-BB4A-544E71B15885}" presName="parTx" presStyleLbl="revTx" presStyleIdx="0" presStyleCnt="3">
        <dgm:presLayoutVars>
          <dgm:chMax val="0"/>
          <dgm:chPref val="0"/>
        </dgm:presLayoutVars>
      </dgm:prSet>
      <dgm:spPr/>
      <dgm:t>
        <a:bodyPr/>
        <a:lstStyle/>
        <a:p>
          <a:endParaRPr lang="en-ZA"/>
        </a:p>
      </dgm:t>
    </dgm:pt>
    <dgm:pt modelId="{45D5966B-F2A9-49E5-B535-78842F4A5F62}" type="pres">
      <dgm:prSet presAssocID="{B44BC53A-D4C1-4C51-A93C-C870D63D969B}" presName="sibTrans" presStyleCnt="0"/>
      <dgm:spPr/>
    </dgm:pt>
    <dgm:pt modelId="{1C544481-91D9-463A-82F9-ACB95BE00D79}" type="pres">
      <dgm:prSet presAssocID="{E8DE62CB-7CC6-44AC-960A-69DCD0A1FBCD}" presName="compNode" presStyleCnt="0"/>
      <dgm:spPr/>
    </dgm:pt>
    <dgm:pt modelId="{707B9186-27B0-4CC7-B193-ECDD436591E0}" type="pres">
      <dgm:prSet presAssocID="{E8DE62CB-7CC6-44AC-960A-69DCD0A1FBCD}" presName="bgRect" presStyleLbl="bgShp" presStyleIdx="1" presStyleCnt="3"/>
      <dgm:spPr/>
    </dgm:pt>
    <dgm:pt modelId="{3B824A97-A771-47C7-B5AD-4D12E9E1A6A4}" type="pres">
      <dgm:prSet presAssocID="{E8DE62CB-7CC6-44AC-960A-69DCD0A1FB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itcoin"/>
        </a:ext>
      </dgm:extLst>
    </dgm:pt>
    <dgm:pt modelId="{E5889C6F-6BCB-4C0E-A2C1-706FDC495D10}" type="pres">
      <dgm:prSet presAssocID="{E8DE62CB-7CC6-44AC-960A-69DCD0A1FBCD}" presName="spaceRect" presStyleCnt="0"/>
      <dgm:spPr/>
    </dgm:pt>
    <dgm:pt modelId="{AA684EC3-5A37-4C91-B3E1-8916C66BD4BD}" type="pres">
      <dgm:prSet presAssocID="{E8DE62CB-7CC6-44AC-960A-69DCD0A1FBCD}" presName="parTx" presStyleLbl="revTx" presStyleIdx="1" presStyleCnt="3">
        <dgm:presLayoutVars>
          <dgm:chMax val="0"/>
          <dgm:chPref val="0"/>
        </dgm:presLayoutVars>
      </dgm:prSet>
      <dgm:spPr/>
      <dgm:t>
        <a:bodyPr/>
        <a:lstStyle/>
        <a:p>
          <a:endParaRPr lang="en-ZA"/>
        </a:p>
      </dgm:t>
    </dgm:pt>
    <dgm:pt modelId="{AE3811FA-52EA-4E1E-B844-A077B8D84385}" type="pres">
      <dgm:prSet presAssocID="{2CD7B6B4-AEF1-4003-ACDE-41A82917057D}" presName="sibTrans" presStyleCnt="0"/>
      <dgm:spPr/>
    </dgm:pt>
    <dgm:pt modelId="{092CBF6D-260F-4E24-BFDB-3B8D1EAF135A}" type="pres">
      <dgm:prSet presAssocID="{00096431-2177-4BBE-8199-B272A411AF01}" presName="compNode" presStyleCnt="0"/>
      <dgm:spPr/>
    </dgm:pt>
    <dgm:pt modelId="{4A21BB44-F461-4092-91B6-8335CCE11677}" type="pres">
      <dgm:prSet presAssocID="{00096431-2177-4BBE-8199-B272A411AF01}" presName="bgRect" presStyleLbl="bgShp" presStyleIdx="2" presStyleCnt="3"/>
      <dgm:spPr/>
    </dgm:pt>
    <dgm:pt modelId="{CD04ACA2-5D08-488E-BE10-9F85B3FCF880}" type="pres">
      <dgm:prSet presAssocID="{00096431-2177-4BBE-8199-B272A411AF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Business Growth"/>
        </a:ext>
      </dgm:extLst>
    </dgm:pt>
    <dgm:pt modelId="{84C00127-93F3-41DF-96E7-B742DD9149AC}" type="pres">
      <dgm:prSet presAssocID="{00096431-2177-4BBE-8199-B272A411AF01}" presName="spaceRect" presStyleCnt="0"/>
      <dgm:spPr/>
    </dgm:pt>
    <dgm:pt modelId="{C1DD9543-A3F6-4F08-85A8-6B69EF0B88DF}" type="pres">
      <dgm:prSet presAssocID="{00096431-2177-4BBE-8199-B272A411AF01}" presName="parTx" presStyleLbl="revTx" presStyleIdx="2" presStyleCnt="3">
        <dgm:presLayoutVars>
          <dgm:chMax val="0"/>
          <dgm:chPref val="0"/>
        </dgm:presLayoutVars>
      </dgm:prSet>
      <dgm:spPr/>
      <dgm:t>
        <a:bodyPr/>
        <a:lstStyle/>
        <a:p>
          <a:endParaRPr lang="en-ZA"/>
        </a:p>
      </dgm:t>
    </dgm:pt>
  </dgm:ptLst>
  <dgm:cxnLst>
    <dgm:cxn modelId="{335F07DA-602D-447F-8E13-FC64FD0D6121}" srcId="{A042E779-92D5-4B89-A266-BDA62F119B2D}" destId="{F4280435-4E2B-478A-BB4A-544E71B15885}" srcOrd="0" destOrd="0" parTransId="{0E073077-010E-4544-A6B3-1BA8230A8D5A}" sibTransId="{B44BC53A-D4C1-4C51-A93C-C870D63D969B}"/>
    <dgm:cxn modelId="{3EA01C39-2B71-4CD3-8068-45321E79669F}" srcId="{A042E779-92D5-4B89-A266-BDA62F119B2D}" destId="{00096431-2177-4BBE-8199-B272A411AF01}" srcOrd="2" destOrd="0" parTransId="{0D9BC774-E75B-4945-9B01-6B204BCCA9D1}" sibTransId="{1706B398-0335-4DE3-B413-684F2DDC6DE3}"/>
    <dgm:cxn modelId="{40E31A6F-3C9A-48B1-A760-25CD0720B045}" type="presOf" srcId="{00096431-2177-4BBE-8199-B272A411AF01}" destId="{C1DD9543-A3F6-4F08-85A8-6B69EF0B88DF}" srcOrd="0" destOrd="0" presId="urn:microsoft.com/office/officeart/2018/2/layout/IconVerticalSolidList"/>
    <dgm:cxn modelId="{595B630D-EFC5-4EF1-833D-799E97556714}" type="presOf" srcId="{E8DE62CB-7CC6-44AC-960A-69DCD0A1FBCD}" destId="{AA684EC3-5A37-4C91-B3E1-8916C66BD4BD}" srcOrd="0" destOrd="0" presId="urn:microsoft.com/office/officeart/2018/2/layout/IconVerticalSolidList"/>
    <dgm:cxn modelId="{80E725A1-E00A-4A9A-A0C3-A8B5FA02373C}" type="presOf" srcId="{A042E779-92D5-4B89-A266-BDA62F119B2D}" destId="{93A970B6-D9AA-47DE-88B8-C3E18DA2E3EC}" srcOrd="0" destOrd="0" presId="urn:microsoft.com/office/officeart/2018/2/layout/IconVerticalSolidList"/>
    <dgm:cxn modelId="{B6029A18-4525-40AA-86E0-FEEB6B8B8521}" srcId="{A042E779-92D5-4B89-A266-BDA62F119B2D}" destId="{E8DE62CB-7CC6-44AC-960A-69DCD0A1FBCD}" srcOrd="1" destOrd="0" parTransId="{A3AD5948-115B-4B4F-83D9-448DAC562FC6}" sibTransId="{2CD7B6B4-AEF1-4003-ACDE-41A82917057D}"/>
    <dgm:cxn modelId="{BC2822C5-7413-4C02-9456-F7A2FAFDE347}" type="presOf" srcId="{F4280435-4E2B-478A-BB4A-544E71B15885}" destId="{5CEF5B4C-F4F0-4EB1-84A7-563CDC7AEFAA}" srcOrd="0" destOrd="0" presId="urn:microsoft.com/office/officeart/2018/2/layout/IconVerticalSolidList"/>
    <dgm:cxn modelId="{7A19DAAA-8B66-4D2E-871D-7F2390421E69}" type="presParOf" srcId="{93A970B6-D9AA-47DE-88B8-C3E18DA2E3EC}" destId="{5FCE7DBF-AEB4-4E1F-BBC5-689FB528E493}" srcOrd="0" destOrd="0" presId="urn:microsoft.com/office/officeart/2018/2/layout/IconVerticalSolidList"/>
    <dgm:cxn modelId="{8F05398B-D6DC-496D-A910-B276D845F67B}" type="presParOf" srcId="{5FCE7DBF-AEB4-4E1F-BBC5-689FB528E493}" destId="{8299FCFA-CDE2-48AB-BFF6-DD822DD7A8C5}" srcOrd="0" destOrd="0" presId="urn:microsoft.com/office/officeart/2018/2/layout/IconVerticalSolidList"/>
    <dgm:cxn modelId="{93D2E274-50F3-4878-85B5-112ADD9F0CCD}" type="presParOf" srcId="{5FCE7DBF-AEB4-4E1F-BBC5-689FB528E493}" destId="{737579B4-D3DC-4F50-87D6-179F7CA2B43A}" srcOrd="1" destOrd="0" presId="urn:microsoft.com/office/officeart/2018/2/layout/IconVerticalSolidList"/>
    <dgm:cxn modelId="{3060EF39-A374-4D5C-B483-D0DD1834A67A}" type="presParOf" srcId="{5FCE7DBF-AEB4-4E1F-BBC5-689FB528E493}" destId="{9C36ED4F-470F-49D4-AC73-644DF02BEEF4}" srcOrd="2" destOrd="0" presId="urn:microsoft.com/office/officeart/2018/2/layout/IconVerticalSolidList"/>
    <dgm:cxn modelId="{10FEC41D-056D-4073-BB9E-107DE95D3C53}" type="presParOf" srcId="{5FCE7DBF-AEB4-4E1F-BBC5-689FB528E493}" destId="{5CEF5B4C-F4F0-4EB1-84A7-563CDC7AEFAA}" srcOrd="3" destOrd="0" presId="urn:microsoft.com/office/officeart/2018/2/layout/IconVerticalSolidList"/>
    <dgm:cxn modelId="{1BDF0AA6-7C1D-45D1-9782-7F088B55D6FE}" type="presParOf" srcId="{93A970B6-D9AA-47DE-88B8-C3E18DA2E3EC}" destId="{45D5966B-F2A9-49E5-B535-78842F4A5F62}" srcOrd="1" destOrd="0" presId="urn:microsoft.com/office/officeart/2018/2/layout/IconVerticalSolidList"/>
    <dgm:cxn modelId="{4D7277F1-4F7A-4B66-AB91-C0AB257223B6}" type="presParOf" srcId="{93A970B6-D9AA-47DE-88B8-C3E18DA2E3EC}" destId="{1C544481-91D9-463A-82F9-ACB95BE00D79}" srcOrd="2" destOrd="0" presId="urn:microsoft.com/office/officeart/2018/2/layout/IconVerticalSolidList"/>
    <dgm:cxn modelId="{F04ED1EB-0CE0-4B44-A012-907BAF9E2A16}" type="presParOf" srcId="{1C544481-91D9-463A-82F9-ACB95BE00D79}" destId="{707B9186-27B0-4CC7-B193-ECDD436591E0}" srcOrd="0" destOrd="0" presId="urn:microsoft.com/office/officeart/2018/2/layout/IconVerticalSolidList"/>
    <dgm:cxn modelId="{27857399-36A9-47B2-80F1-4FB25B3BB928}" type="presParOf" srcId="{1C544481-91D9-463A-82F9-ACB95BE00D79}" destId="{3B824A97-A771-47C7-B5AD-4D12E9E1A6A4}" srcOrd="1" destOrd="0" presId="urn:microsoft.com/office/officeart/2018/2/layout/IconVerticalSolidList"/>
    <dgm:cxn modelId="{6E4B423C-21A6-4B7B-B574-A3CD1312463D}" type="presParOf" srcId="{1C544481-91D9-463A-82F9-ACB95BE00D79}" destId="{E5889C6F-6BCB-4C0E-A2C1-706FDC495D10}" srcOrd="2" destOrd="0" presId="urn:microsoft.com/office/officeart/2018/2/layout/IconVerticalSolidList"/>
    <dgm:cxn modelId="{47567FA1-9B60-4E66-8785-0ED6AC44FE41}" type="presParOf" srcId="{1C544481-91D9-463A-82F9-ACB95BE00D79}" destId="{AA684EC3-5A37-4C91-B3E1-8916C66BD4BD}" srcOrd="3" destOrd="0" presId="urn:microsoft.com/office/officeart/2018/2/layout/IconVerticalSolidList"/>
    <dgm:cxn modelId="{1410F543-830F-46F3-AA26-709FF44B7D43}" type="presParOf" srcId="{93A970B6-D9AA-47DE-88B8-C3E18DA2E3EC}" destId="{AE3811FA-52EA-4E1E-B844-A077B8D84385}" srcOrd="3" destOrd="0" presId="urn:microsoft.com/office/officeart/2018/2/layout/IconVerticalSolidList"/>
    <dgm:cxn modelId="{570F89D6-B4DA-4290-AB02-CD387EE94845}" type="presParOf" srcId="{93A970B6-D9AA-47DE-88B8-C3E18DA2E3EC}" destId="{092CBF6D-260F-4E24-BFDB-3B8D1EAF135A}" srcOrd="4" destOrd="0" presId="urn:microsoft.com/office/officeart/2018/2/layout/IconVerticalSolidList"/>
    <dgm:cxn modelId="{0BB0993A-3A2B-4716-97A1-23FF1F7C073A}" type="presParOf" srcId="{092CBF6D-260F-4E24-BFDB-3B8D1EAF135A}" destId="{4A21BB44-F461-4092-91B6-8335CCE11677}" srcOrd="0" destOrd="0" presId="urn:microsoft.com/office/officeart/2018/2/layout/IconVerticalSolidList"/>
    <dgm:cxn modelId="{4D5F0493-41AE-4DC7-A600-6A1253D4A5BF}" type="presParOf" srcId="{092CBF6D-260F-4E24-BFDB-3B8D1EAF135A}" destId="{CD04ACA2-5D08-488E-BE10-9F85B3FCF880}" srcOrd="1" destOrd="0" presId="urn:microsoft.com/office/officeart/2018/2/layout/IconVerticalSolidList"/>
    <dgm:cxn modelId="{514C97F7-BC57-45EE-88D5-3650987B08FD}" type="presParOf" srcId="{092CBF6D-260F-4E24-BFDB-3B8D1EAF135A}" destId="{84C00127-93F3-41DF-96E7-B742DD9149AC}" srcOrd="2" destOrd="0" presId="urn:microsoft.com/office/officeart/2018/2/layout/IconVerticalSolidList"/>
    <dgm:cxn modelId="{80C63FA9-B871-4C1B-B262-C0CE818A8E47}" type="presParOf" srcId="{092CBF6D-260F-4E24-BFDB-3B8D1EAF135A}" destId="{C1DD9543-A3F6-4F08-85A8-6B69EF0B88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5B9771-D9D9-4E05-B86E-5DC6BFD00EF4}"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9352CA5-ADA3-4299-A824-A33C60AE8990}">
      <dgm:prSet/>
      <dgm:spPr/>
      <dgm:t>
        <a:bodyPr/>
        <a:lstStyle/>
        <a:p>
          <a:r>
            <a:rPr lang="en-ZA" dirty="0" smtClean="0"/>
            <a:t>A Discounted Cash Flow approach is utilized for this commercial property using </a:t>
          </a:r>
          <a:r>
            <a:rPr lang="en-ZA" dirty="0"/>
            <a:t>the </a:t>
          </a:r>
          <a:r>
            <a:rPr lang="en-ZA" dirty="0" smtClean="0"/>
            <a:t>calculated </a:t>
          </a:r>
          <a:r>
            <a:rPr lang="en-ZA" dirty="0"/>
            <a:t>Net Operating Income </a:t>
          </a:r>
          <a:r>
            <a:rPr lang="en-ZA" dirty="0" smtClean="0"/>
            <a:t>for the 8 year investment </a:t>
          </a:r>
          <a:r>
            <a:rPr lang="en-ZA" smtClean="0"/>
            <a:t>cycle which are </a:t>
          </a:r>
          <a:r>
            <a:rPr lang="en-ZA" dirty="0" smtClean="0"/>
            <a:t>derived from the </a:t>
          </a:r>
          <a:r>
            <a:rPr lang="en-US" dirty="0"/>
            <a:t>SAPOA Operating Cost </a:t>
          </a:r>
          <a:r>
            <a:rPr lang="en-US" dirty="0" smtClean="0"/>
            <a:t>Report. The Discount rate used is 15.2% as per the </a:t>
          </a:r>
          <a:r>
            <a:rPr lang="en-US" dirty="0" smtClean="0">
              <a:latin typeface="Calibri Light"/>
              <a:ea typeface="Garamond" charset="0"/>
              <a:cs typeface="Garamond" charset="0"/>
            </a:rPr>
            <a:t>SAPOA Cap &amp; Discount Rate report, for a non CBD Prime Office</a:t>
          </a:r>
          <a:r>
            <a:rPr lang="en-US" dirty="0" smtClean="0"/>
            <a:t> .</a:t>
          </a:r>
          <a:endParaRPr lang="en-US" dirty="0"/>
        </a:p>
      </dgm:t>
    </dgm:pt>
    <dgm:pt modelId="{1785A976-9348-4444-B714-D4F1F48FA2B6}" type="parTrans" cxnId="{C2D40A98-7167-4CEC-86FB-2D563BD5EB21}">
      <dgm:prSet/>
      <dgm:spPr/>
      <dgm:t>
        <a:bodyPr/>
        <a:lstStyle/>
        <a:p>
          <a:endParaRPr lang="en-US"/>
        </a:p>
      </dgm:t>
    </dgm:pt>
    <dgm:pt modelId="{B904EA7D-5167-4EE0-8F40-D9FEDAB9D455}" type="sibTrans" cxnId="{C2D40A98-7167-4CEC-86FB-2D563BD5EB21}">
      <dgm:prSet/>
      <dgm:spPr/>
      <dgm:t>
        <a:bodyPr/>
        <a:lstStyle/>
        <a:p>
          <a:endParaRPr lang="en-US"/>
        </a:p>
      </dgm:t>
    </dgm:pt>
    <dgm:pt modelId="{4D2A7874-102C-4086-A988-DE048F9BC227}">
      <dgm:prSet/>
      <dgm:spPr/>
      <dgm:t>
        <a:bodyPr/>
        <a:lstStyle/>
        <a:p>
          <a:r>
            <a:rPr lang="en-US" dirty="0"/>
            <a:t>Estimated Value</a:t>
          </a:r>
          <a:r>
            <a:rPr lang="en-US" dirty="0" smtClean="0"/>
            <a:t>: </a:t>
          </a:r>
          <a:r>
            <a:rPr lang="en-ZA" b="0" i="0" u="none" dirty="0" smtClean="0"/>
            <a:t>R4 152 219,27 </a:t>
          </a:r>
          <a:endParaRPr lang="en-US" dirty="0"/>
        </a:p>
      </dgm:t>
    </dgm:pt>
    <dgm:pt modelId="{9F696EF2-9630-470A-977B-C45FE754F6C2}" type="parTrans" cxnId="{8E1D2D18-AC9A-4D99-B0D5-9A0AF4F22A35}">
      <dgm:prSet/>
      <dgm:spPr/>
      <dgm:t>
        <a:bodyPr/>
        <a:lstStyle/>
        <a:p>
          <a:endParaRPr lang="en-US"/>
        </a:p>
      </dgm:t>
    </dgm:pt>
    <dgm:pt modelId="{9982B0DF-7B34-402A-9137-86EC640E63CC}" type="sibTrans" cxnId="{8E1D2D18-AC9A-4D99-B0D5-9A0AF4F22A35}">
      <dgm:prSet/>
      <dgm:spPr/>
      <dgm:t>
        <a:bodyPr/>
        <a:lstStyle/>
        <a:p>
          <a:endParaRPr lang="en-US"/>
        </a:p>
      </dgm:t>
    </dgm:pt>
    <dgm:pt modelId="{599AD530-35D9-4DE5-AFEA-1B61891743F6}">
      <dgm:prSet/>
      <dgm:spPr/>
      <dgm:t>
        <a:bodyPr/>
        <a:lstStyle/>
        <a:p>
          <a:r>
            <a:rPr lang="en-US" dirty="0" smtClean="0"/>
            <a:t>A Discounted cash Flow Method is ideal for this property because it does not rely on the assumption that Net Operating income will be constant for the entire 8-year investment cycle. It allows the value to take into account the fluctuating NOI.  </a:t>
          </a:r>
          <a:endParaRPr lang="en-US" dirty="0"/>
        </a:p>
      </dgm:t>
    </dgm:pt>
    <dgm:pt modelId="{675219C9-B1F4-4FF2-BA53-509B8DC3A603}" type="parTrans" cxnId="{4126B9AB-3D7D-4F2E-BB0F-78360C361E7C}">
      <dgm:prSet/>
      <dgm:spPr/>
      <dgm:t>
        <a:bodyPr/>
        <a:lstStyle/>
        <a:p>
          <a:endParaRPr lang="en-US"/>
        </a:p>
      </dgm:t>
    </dgm:pt>
    <dgm:pt modelId="{85C93BA6-A45D-4A29-A3A1-0290E22723F2}" type="sibTrans" cxnId="{4126B9AB-3D7D-4F2E-BB0F-78360C361E7C}">
      <dgm:prSet/>
      <dgm:spPr/>
      <dgm:t>
        <a:bodyPr/>
        <a:lstStyle/>
        <a:p>
          <a:endParaRPr lang="en-US"/>
        </a:p>
      </dgm:t>
    </dgm:pt>
    <dgm:pt modelId="{7034A436-F43E-41DE-B084-91983C77C723}">
      <dgm:prSet/>
      <dgm:spPr/>
      <dgm:t>
        <a:bodyPr/>
        <a:lstStyle/>
        <a:p>
          <a:r>
            <a:rPr lang="en-GB" dirty="0"/>
            <a:t>The property is protected by 24-hour surveillance as well as electric fencing and guard house in case of any emergencies. </a:t>
          </a:r>
          <a:endParaRPr lang="en-US" dirty="0"/>
        </a:p>
      </dgm:t>
    </dgm:pt>
    <dgm:pt modelId="{93E4119D-CC24-45FE-BA61-260D75D800A5}" type="parTrans" cxnId="{4DEC6283-F530-41EB-B4EF-50442D794E27}">
      <dgm:prSet/>
      <dgm:spPr/>
      <dgm:t>
        <a:bodyPr/>
        <a:lstStyle/>
        <a:p>
          <a:endParaRPr lang="en-US"/>
        </a:p>
      </dgm:t>
    </dgm:pt>
    <dgm:pt modelId="{053A2879-DB4A-4844-B25D-98CA53D35D61}" type="sibTrans" cxnId="{4DEC6283-F530-41EB-B4EF-50442D794E27}">
      <dgm:prSet/>
      <dgm:spPr/>
      <dgm:t>
        <a:bodyPr/>
        <a:lstStyle/>
        <a:p>
          <a:endParaRPr lang="en-US"/>
        </a:p>
      </dgm:t>
    </dgm:pt>
    <dgm:pt modelId="{44672F01-009B-4125-87AF-2132C533FECD}" type="pres">
      <dgm:prSet presAssocID="{525B9771-D9D9-4E05-B86E-5DC6BFD00EF4}" presName="root" presStyleCnt="0">
        <dgm:presLayoutVars>
          <dgm:dir/>
          <dgm:resizeHandles val="exact"/>
        </dgm:presLayoutVars>
      </dgm:prSet>
      <dgm:spPr/>
      <dgm:t>
        <a:bodyPr/>
        <a:lstStyle/>
        <a:p>
          <a:endParaRPr lang="en-ZA"/>
        </a:p>
      </dgm:t>
    </dgm:pt>
    <dgm:pt modelId="{A09EDDF2-65CA-465C-8628-125AC99F8717}" type="pres">
      <dgm:prSet presAssocID="{525B9771-D9D9-4E05-B86E-5DC6BFD00EF4}" presName="container" presStyleCnt="0">
        <dgm:presLayoutVars>
          <dgm:dir/>
          <dgm:resizeHandles val="exact"/>
        </dgm:presLayoutVars>
      </dgm:prSet>
      <dgm:spPr/>
    </dgm:pt>
    <dgm:pt modelId="{89B820C7-D2A5-422F-9D1C-3F820F814E68}" type="pres">
      <dgm:prSet presAssocID="{C9352CA5-ADA3-4299-A824-A33C60AE8990}" presName="compNode" presStyleCnt="0"/>
      <dgm:spPr/>
    </dgm:pt>
    <dgm:pt modelId="{B88937CE-A997-449F-BF8C-F4CBF569EB90}" type="pres">
      <dgm:prSet presAssocID="{C9352CA5-ADA3-4299-A824-A33C60AE8990}" presName="iconBgRect" presStyleLbl="bgShp" presStyleIdx="0" presStyleCnt="4"/>
      <dgm:spPr/>
    </dgm:pt>
    <dgm:pt modelId="{507007A7-FF1E-4E92-82A7-3DBF32CB3BDE}" type="pres">
      <dgm:prSet presAssocID="{C9352CA5-ADA3-4299-A824-A33C60AE89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Bitcoin"/>
        </a:ext>
      </dgm:extLst>
    </dgm:pt>
    <dgm:pt modelId="{8EE7FD7B-FC92-44B2-B6FF-D41F9BAF3978}" type="pres">
      <dgm:prSet presAssocID="{C9352CA5-ADA3-4299-A824-A33C60AE8990}" presName="spaceRect" presStyleCnt="0"/>
      <dgm:spPr/>
    </dgm:pt>
    <dgm:pt modelId="{D3C3E18C-5320-419D-8471-CF0FF2C216C2}" type="pres">
      <dgm:prSet presAssocID="{C9352CA5-ADA3-4299-A824-A33C60AE8990}" presName="textRect" presStyleLbl="revTx" presStyleIdx="0" presStyleCnt="4">
        <dgm:presLayoutVars>
          <dgm:chMax val="1"/>
          <dgm:chPref val="1"/>
        </dgm:presLayoutVars>
      </dgm:prSet>
      <dgm:spPr/>
      <dgm:t>
        <a:bodyPr/>
        <a:lstStyle/>
        <a:p>
          <a:endParaRPr lang="en-ZA"/>
        </a:p>
      </dgm:t>
    </dgm:pt>
    <dgm:pt modelId="{B51EEA3C-56A7-43E7-83E9-D58790AAADBB}" type="pres">
      <dgm:prSet presAssocID="{B904EA7D-5167-4EE0-8F40-D9FEDAB9D455}" presName="sibTrans" presStyleLbl="sibTrans2D1" presStyleIdx="0" presStyleCnt="0"/>
      <dgm:spPr/>
      <dgm:t>
        <a:bodyPr/>
        <a:lstStyle/>
        <a:p>
          <a:endParaRPr lang="en-ZA"/>
        </a:p>
      </dgm:t>
    </dgm:pt>
    <dgm:pt modelId="{B20887EB-C0D8-40AB-A15C-BC049AB48C45}" type="pres">
      <dgm:prSet presAssocID="{4D2A7874-102C-4086-A988-DE048F9BC227}" presName="compNode" presStyleCnt="0"/>
      <dgm:spPr/>
    </dgm:pt>
    <dgm:pt modelId="{33046591-22AF-43DE-8EF3-46DC629CC1BC}" type="pres">
      <dgm:prSet presAssocID="{4D2A7874-102C-4086-A988-DE048F9BC227}" presName="iconBgRect" presStyleLbl="bgShp" presStyleIdx="1" presStyleCnt="4"/>
      <dgm:spPr/>
    </dgm:pt>
    <dgm:pt modelId="{1CF0A530-E43E-4DAB-92BA-68F05684A32A}" type="pres">
      <dgm:prSet presAssocID="{4D2A7874-102C-4086-A988-DE048F9BC2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ollar"/>
        </a:ext>
      </dgm:extLst>
    </dgm:pt>
    <dgm:pt modelId="{CAE70680-6EEF-489C-8A8B-47E6B0643E20}" type="pres">
      <dgm:prSet presAssocID="{4D2A7874-102C-4086-A988-DE048F9BC227}" presName="spaceRect" presStyleCnt="0"/>
      <dgm:spPr/>
    </dgm:pt>
    <dgm:pt modelId="{C4EED0E0-EA67-47AA-98A3-AA20E652FEF6}" type="pres">
      <dgm:prSet presAssocID="{4D2A7874-102C-4086-A988-DE048F9BC227}" presName="textRect" presStyleLbl="revTx" presStyleIdx="1" presStyleCnt="4">
        <dgm:presLayoutVars>
          <dgm:chMax val="1"/>
          <dgm:chPref val="1"/>
        </dgm:presLayoutVars>
      </dgm:prSet>
      <dgm:spPr/>
      <dgm:t>
        <a:bodyPr/>
        <a:lstStyle/>
        <a:p>
          <a:endParaRPr lang="en-ZA"/>
        </a:p>
      </dgm:t>
    </dgm:pt>
    <dgm:pt modelId="{2AFFA7C1-29F4-4EA7-A0CC-17741CD4C2DE}" type="pres">
      <dgm:prSet presAssocID="{9982B0DF-7B34-402A-9137-86EC640E63CC}" presName="sibTrans" presStyleLbl="sibTrans2D1" presStyleIdx="0" presStyleCnt="0"/>
      <dgm:spPr/>
      <dgm:t>
        <a:bodyPr/>
        <a:lstStyle/>
        <a:p>
          <a:endParaRPr lang="en-ZA"/>
        </a:p>
      </dgm:t>
    </dgm:pt>
    <dgm:pt modelId="{87A08C31-B248-4D7F-ABAF-3BD8F46AE773}" type="pres">
      <dgm:prSet presAssocID="{599AD530-35D9-4DE5-AFEA-1B61891743F6}" presName="compNode" presStyleCnt="0"/>
      <dgm:spPr/>
    </dgm:pt>
    <dgm:pt modelId="{ACDD3046-A612-4A2F-95ED-64B5B79F452E}" type="pres">
      <dgm:prSet presAssocID="{599AD530-35D9-4DE5-AFEA-1B61891743F6}" presName="iconBgRect" presStyleLbl="bgShp" presStyleIdx="2" presStyleCnt="4"/>
      <dgm:spPr/>
    </dgm:pt>
    <dgm:pt modelId="{C6E05530-317F-47B0-BB40-2886042B81EC}" type="pres">
      <dgm:prSet presAssocID="{599AD530-35D9-4DE5-AFEA-1B61891743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ity"/>
        </a:ext>
      </dgm:extLst>
    </dgm:pt>
    <dgm:pt modelId="{3BA54F04-DAC1-4EFE-BD04-D15263409E8B}" type="pres">
      <dgm:prSet presAssocID="{599AD530-35D9-4DE5-AFEA-1B61891743F6}" presName="spaceRect" presStyleCnt="0"/>
      <dgm:spPr/>
    </dgm:pt>
    <dgm:pt modelId="{CB94DA77-A7E5-4E8F-95EE-0F40CDEDA7E9}" type="pres">
      <dgm:prSet presAssocID="{599AD530-35D9-4DE5-AFEA-1B61891743F6}" presName="textRect" presStyleLbl="revTx" presStyleIdx="2" presStyleCnt="4">
        <dgm:presLayoutVars>
          <dgm:chMax val="1"/>
          <dgm:chPref val="1"/>
        </dgm:presLayoutVars>
      </dgm:prSet>
      <dgm:spPr/>
      <dgm:t>
        <a:bodyPr/>
        <a:lstStyle/>
        <a:p>
          <a:endParaRPr lang="en-ZA"/>
        </a:p>
      </dgm:t>
    </dgm:pt>
    <dgm:pt modelId="{69FC207C-EBDD-4952-9431-258C3BF26676}" type="pres">
      <dgm:prSet presAssocID="{85C93BA6-A45D-4A29-A3A1-0290E22723F2}" presName="sibTrans" presStyleLbl="sibTrans2D1" presStyleIdx="0" presStyleCnt="0"/>
      <dgm:spPr/>
      <dgm:t>
        <a:bodyPr/>
        <a:lstStyle/>
        <a:p>
          <a:endParaRPr lang="en-ZA"/>
        </a:p>
      </dgm:t>
    </dgm:pt>
    <dgm:pt modelId="{67E1C915-3259-4181-A68E-2551C57B7AE7}" type="pres">
      <dgm:prSet presAssocID="{7034A436-F43E-41DE-B084-91983C77C723}" presName="compNode" presStyleCnt="0"/>
      <dgm:spPr/>
    </dgm:pt>
    <dgm:pt modelId="{4464568E-DA6C-46B8-A80A-D3E380453FC4}" type="pres">
      <dgm:prSet presAssocID="{7034A436-F43E-41DE-B084-91983C77C723}" presName="iconBgRect" presStyleLbl="bgShp" presStyleIdx="3" presStyleCnt="4"/>
      <dgm:spPr/>
    </dgm:pt>
    <dgm:pt modelId="{62FB935C-EF34-4D67-8A86-37EE03AD50C2}" type="pres">
      <dgm:prSet presAssocID="{7034A436-F43E-41DE-B084-91983C77C723}" presName="iconRect" presStyleLbl="node1" presStyleIdx="3" presStyleCnt="4" custScaleY="95533"/>
      <dgm:spPr>
        <a:blipFill>
          <a:blip xmlns:r="http://schemas.openxmlformats.org/officeDocument/2006/relationships" r:embed="rId7">
            <a:extLst>
              <a:ext uri="{837473B0-CC2E-450A-ABE3-18F120FF3D39}">
                <a1611:picAttrSrcUrl xmlns:a1611="http://schemas.microsoft.com/office/drawing/2016/11/main" xmlns="" r:id="rId8"/>
              </a:ext>
            </a:extLst>
          </a:blip>
          <a:srcRect/>
          <a:stretch>
            <a:fillRect t="-2000" b="-2000"/>
          </a:stretch>
        </a:blipFill>
        <a:ln>
          <a:noFill/>
        </a:ln>
      </dgm:spPr>
      <dgm:extLst>
        <a:ext uri="{E40237B7-FDA0-4F09-8148-C483321AD2D9}">
          <dgm14:cNvPr xmlns:dgm14="http://schemas.microsoft.com/office/drawing/2010/diagram" id="0" name="" descr="File:Ei-lock.svg - Wikimedia Commons"/>
        </a:ext>
      </dgm:extLst>
    </dgm:pt>
    <dgm:pt modelId="{27E21C3B-8058-473C-9543-2C1A72C4F150}" type="pres">
      <dgm:prSet presAssocID="{7034A436-F43E-41DE-B084-91983C77C723}" presName="spaceRect" presStyleCnt="0"/>
      <dgm:spPr/>
    </dgm:pt>
    <dgm:pt modelId="{776AF4A1-725B-4589-A877-52A25941DADA}" type="pres">
      <dgm:prSet presAssocID="{7034A436-F43E-41DE-B084-91983C77C723}" presName="textRect" presStyleLbl="revTx" presStyleIdx="3" presStyleCnt="4">
        <dgm:presLayoutVars>
          <dgm:chMax val="1"/>
          <dgm:chPref val="1"/>
        </dgm:presLayoutVars>
      </dgm:prSet>
      <dgm:spPr/>
      <dgm:t>
        <a:bodyPr/>
        <a:lstStyle/>
        <a:p>
          <a:endParaRPr lang="en-ZA"/>
        </a:p>
      </dgm:t>
    </dgm:pt>
  </dgm:ptLst>
  <dgm:cxnLst>
    <dgm:cxn modelId="{01776D5E-D9C8-4442-9864-5BEB4ACC64D9}" type="presOf" srcId="{525B9771-D9D9-4E05-B86E-5DC6BFD00EF4}" destId="{44672F01-009B-4125-87AF-2132C533FECD}" srcOrd="0" destOrd="0" presId="urn:microsoft.com/office/officeart/2018/2/layout/IconCircleList"/>
    <dgm:cxn modelId="{4DEC6283-F530-41EB-B4EF-50442D794E27}" srcId="{525B9771-D9D9-4E05-B86E-5DC6BFD00EF4}" destId="{7034A436-F43E-41DE-B084-91983C77C723}" srcOrd="3" destOrd="0" parTransId="{93E4119D-CC24-45FE-BA61-260D75D800A5}" sibTransId="{053A2879-DB4A-4844-B25D-98CA53D35D61}"/>
    <dgm:cxn modelId="{C9EBFAE4-5950-4895-9D28-1576BC152963}" type="presOf" srcId="{599AD530-35D9-4DE5-AFEA-1B61891743F6}" destId="{CB94DA77-A7E5-4E8F-95EE-0F40CDEDA7E9}" srcOrd="0" destOrd="0" presId="urn:microsoft.com/office/officeart/2018/2/layout/IconCircleList"/>
    <dgm:cxn modelId="{389C7394-1341-4D96-B084-912702228A63}" type="presOf" srcId="{B904EA7D-5167-4EE0-8F40-D9FEDAB9D455}" destId="{B51EEA3C-56A7-43E7-83E9-D58790AAADBB}" srcOrd="0" destOrd="0" presId="urn:microsoft.com/office/officeart/2018/2/layout/IconCircleList"/>
    <dgm:cxn modelId="{EDB588CF-AEF5-4F4C-8D49-303456499EE3}" type="presOf" srcId="{C9352CA5-ADA3-4299-A824-A33C60AE8990}" destId="{D3C3E18C-5320-419D-8471-CF0FF2C216C2}" srcOrd="0" destOrd="0" presId="urn:microsoft.com/office/officeart/2018/2/layout/IconCircleList"/>
    <dgm:cxn modelId="{9F0B8DF5-EA57-45BA-902F-9488943F5D5D}" type="presOf" srcId="{9982B0DF-7B34-402A-9137-86EC640E63CC}" destId="{2AFFA7C1-29F4-4EA7-A0CC-17741CD4C2DE}" srcOrd="0" destOrd="0" presId="urn:microsoft.com/office/officeart/2018/2/layout/IconCircleList"/>
    <dgm:cxn modelId="{1895DB14-C270-4C4A-A467-8A8D25544E55}" type="presOf" srcId="{7034A436-F43E-41DE-B084-91983C77C723}" destId="{776AF4A1-725B-4589-A877-52A25941DADA}" srcOrd="0" destOrd="0" presId="urn:microsoft.com/office/officeart/2018/2/layout/IconCircleList"/>
    <dgm:cxn modelId="{C2D40A98-7167-4CEC-86FB-2D563BD5EB21}" srcId="{525B9771-D9D9-4E05-B86E-5DC6BFD00EF4}" destId="{C9352CA5-ADA3-4299-A824-A33C60AE8990}" srcOrd="0" destOrd="0" parTransId="{1785A976-9348-4444-B714-D4F1F48FA2B6}" sibTransId="{B904EA7D-5167-4EE0-8F40-D9FEDAB9D455}"/>
    <dgm:cxn modelId="{8E1D2D18-AC9A-4D99-B0D5-9A0AF4F22A35}" srcId="{525B9771-D9D9-4E05-B86E-5DC6BFD00EF4}" destId="{4D2A7874-102C-4086-A988-DE048F9BC227}" srcOrd="1" destOrd="0" parTransId="{9F696EF2-9630-470A-977B-C45FE754F6C2}" sibTransId="{9982B0DF-7B34-402A-9137-86EC640E63CC}"/>
    <dgm:cxn modelId="{4126B9AB-3D7D-4F2E-BB0F-78360C361E7C}" srcId="{525B9771-D9D9-4E05-B86E-5DC6BFD00EF4}" destId="{599AD530-35D9-4DE5-AFEA-1B61891743F6}" srcOrd="2" destOrd="0" parTransId="{675219C9-B1F4-4FF2-BA53-509B8DC3A603}" sibTransId="{85C93BA6-A45D-4A29-A3A1-0290E22723F2}"/>
    <dgm:cxn modelId="{F9B719E4-D298-4334-9C06-F3DF0573B86D}" type="presOf" srcId="{85C93BA6-A45D-4A29-A3A1-0290E22723F2}" destId="{69FC207C-EBDD-4952-9431-258C3BF26676}" srcOrd="0" destOrd="0" presId="urn:microsoft.com/office/officeart/2018/2/layout/IconCircleList"/>
    <dgm:cxn modelId="{C391CC05-F5EE-4E75-BD47-7433D7F76269}" type="presOf" srcId="{4D2A7874-102C-4086-A988-DE048F9BC227}" destId="{C4EED0E0-EA67-47AA-98A3-AA20E652FEF6}" srcOrd="0" destOrd="0" presId="urn:microsoft.com/office/officeart/2018/2/layout/IconCircleList"/>
    <dgm:cxn modelId="{0725D0B7-A3CB-463C-B1F9-9F3242871D3C}" type="presParOf" srcId="{44672F01-009B-4125-87AF-2132C533FECD}" destId="{A09EDDF2-65CA-465C-8628-125AC99F8717}" srcOrd="0" destOrd="0" presId="urn:microsoft.com/office/officeart/2018/2/layout/IconCircleList"/>
    <dgm:cxn modelId="{39FB5B1C-58B5-4337-A8B9-F0FF91FE179A}" type="presParOf" srcId="{A09EDDF2-65CA-465C-8628-125AC99F8717}" destId="{89B820C7-D2A5-422F-9D1C-3F820F814E68}" srcOrd="0" destOrd="0" presId="urn:microsoft.com/office/officeart/2018/2/layout/IconCircleList"/>
    <dgm:cxn modelId="{AFE38EF5-F4F7-44A0-BFF6-25D74AEB4264}" type="presParOf" srcId="{89B820C7-D2A5-422F-9D1C-3F820F814E68}" destId="{B88937CE-A997-449F-BF8C-F4CBF569EB90}" srcOrd="0" destOrd="0" presId="urn:microsoft.com/office/officeart/2018/2/layout/IconCircleList"/>
    <dgm:cxn modelId="{05598C0D-50DB-482D-8C9D-E09CE7FC200C}" type="presParOf" srcId="{89B820C7-D2A5-422F-9D1C-3F820F814E68}" destId="{507007A7-FF1E-4E92-82A7-3DBF32CB3BDE}" srcOrd="1" destOrd="0" presId="urn:microsoft.com/office/officeart/2018/2/layout/IconCircleList"/>
    <dgm:cxn modelId="{104DA788-EEF3-421D-8B6C-569D4EC5BD73}" type="presParOf" srcId="{89B820C7-D2A5-422F-9D1C-3F820F814E68}" destId="{8EE7FD7B-FC92-44B2-B6FF-D41F9BAF3978}" srcOrd="2" destOrd="0" presId="urn:microsoft.com/office/officeart/2018/2/layout/IconCircleList"/>
    <dgm:cxn modelId="{29333371-D037-4B8A-B981-83AB05AF4473}" type="presParOf" srcId="{89B820C7-D2A5-422F-9D1C-3F820F814E68}" destId="{D3C3E18C-5320-419D-8471-CF0FF2C216C2}" srcOrd="3" destOrd="0" presId="urn:microsoft.com/office/officeart/2018/2/layout/IconCircleList"/>
    <dgm:cxn modelId="{FF85B0CD-0A38-440C-BD24-8081ED2AD1A3}" type="presParOf" srcId="{A09EDDF2-65CA-465C-8628-125AC99F8717}" destId="{B51EEA3C-56A7-43E7-83E9-D58790AAADBB}" srcOrd="1" destOrd="0" presId="urn:microsoft.com/office/officeart/2018/2/layout/IconCircleList"/>
    <dgm:cxn modelId="{780CF7AD-E61D-4FD6-81FF-9455ADF8E09E}" type="presParOf" srcId="{A09EDDF2-65CA-465C-8628-125AC99F8717}" destId="{B20887EB-C0D8-40AB-A15C-BC049AB48C45}" srcOrd="2" destOrd="0" presId="urn:microsoft.com/office/officeart/2018/2/layout/IconCircleList"/>
    <dgm:cxn modelId="{0171D175-BF1B-4DCF-A443-D01259B38BC7}" type="presParOf" srcId="{B20887EB-C0D8-40AB-A15C-BC049AB48C45}" destId="{33046591-22AF-43DE-8EF3-46DC629CC1BC}" srcOrd="0" destOrd="0" presId="urn:microsoft.com/office/officeart/2018/2/layout/IconCircleList"/>
    <dgm:cxn modelId="{2682B93F-9286-428C-A246-8DD3D55918C9}" type="presParOf" srcId="{B20887EB-C0D8-40AB-A15C-BC049AB48C45}" destId="{1CF0A530-E43E-4DAB-92BA-68F05684A32A}" srcOrd="1" destOrd="0" presId="urn:microsoft.com/office/officeart/2018/2/layout/IconCircleList"/>
    <dgm:cxn modelId="{EFD89ED7-573D-4B16-9C48-B5826BD83844}" type="presParOf" srcId="{B20887EB-C0D8-40AB-A15C-BC049AB48C45}" destId="{CAE70680-6EEF-489C-8A8B-47E6B0643E20}" srcOrd="2" destOrd="0" presId="urn:microsoft.com/office/officeart/2018/2/layout/IconCircleList"/>
    <dgm:cxn modelId="{FF7DF648-B42F-473D-92F2-8E52ECE812D3}" type="presParOf" srcId="{B20887EB-C0D8-40AB-A15C-BC049AB48C45}" destId="{C4EED0E0-EA67-47AA-98A3-AA20E652FEF6}" srcOrd="3" destOrd="0" presId="urn:microsoft.com/office/officeart/2018/2/layout/IconCircleList"/>
    <dgm:cxn modelId="{D34B1143-E211-4002-BB48-C6A022B206D9}" type="presParOf" srcId="{A09EDDF2-65CA-465C-8628-125AC99F8717}" destId="{2AFFA7C1-29F4-4EA7-A0CC-17741CD4C2DE}" srcOrd="3" destOrd="0" presId="urn:microsoft.com/office/officeart/2018/2/layout/IconCircleList"/>
    <dgm:cxn modelId="{5432F1CB-E287-4530-9BD7-2E68E01DC55D}" type="presParOf" srcId="{A09EDDF2-65CA-465C-8628-125AC99F8717}" destId="{87A08C31-B248-4D7F-ABAF-3BD8F46AE773}" srcOrd="4" destOrd="0" presId="urn:microsoft.com/office/officeart/2018/2/layout/IconCircleList"/>
    <dgm:cxn modelId="{C2183F67-85D2-43F2-885B-9C6B1B71492C}" type="presParOf" srcId="{87A08C31-B248-4D7F-ABAF-3BD8F46AE773}" destId="{ACDD3046-A612-4A2F-95ED-64B5B79F452E}" srcOrd="0" destOrd="0" presId="urn:microsoft.com/office/officeart/2018/2/layout/IconCircleList"/>
    <dgm:cxn modelId="{34CC9D1A-22B4-44A9-ACF8-C4593C961AC2}" type="presParOf" srcId="{87A08C31-B248-4D7F-ABAF-3BD8F46AE773}" destId="{C6E05530-317F-47B0-BB40-2886042B81EC}" srcOrd="1" destOrd="0" presId="urn:microsoft.com/office/officeart/2018/2/layout/IconCircleList"/>
    <dgm:cxn modelId="{5896DA9B-4642-4869-B61F-37B71438C2FB}" type="presParOf" srcId="{87A08C31-B248-4D7F-ABAF-3BD8F46AE773}" destId="{3BA54F04-DAC1-4EFE-BD04-D15263409E8B}" srcOrd="2" destOrd="0" presId="urn:microsoft.com/office/officeart/2018/2/layout/IconCircleList"/>
    <dgm:cxn modelId="{B809DD19-F140-496C-B76E-8D0168A9FF65}" type="presParOf" srcId="{87A08C31-B248-4D7F-ABAF-3BD8F46AE773}" destId="{CB94DA77-A7E5-4E8F-95EE-0F40CDEDA7E9}" srcOrd="3" destOrd="0" presId="urn:microsoft.com/office/officeart/2018/2/layout/IconCircleList"/>
    <dgm:cxn modelId="{309F3343-AD5E-4161-A1FF-1FE462B7B8B9}" type="presParOf" srcId="{A09EDDF2-65CA-465C-8628-125AC99F8717}" destId="{69FC207C-EBDD-4952-9431-258C3BF26676}" srcOrd="5" destOrd="0" presId="urn:microsoft.com/office/officeart/2018/2/layout/IconCircleList"/>
    <dgm:cxn modelId="{1F964499-52A9-4DFC-BA8B-66291D07F7EA}" type="presParOf" srcId="{A09EDDF2-65CA-465C-8628-125AC99F8717}" destId="{67E1C915-3259-4181-A68E-2551C57B7AE7}" srcOrd="6" destOrd="0" presId="urn:microsoft.com/office/officeart/2018/2/layout/IconCircleList"/>
    <dgm:cxn modelId="{D9E2E828-FAAC-40FF-9D05-1B9B3DC2C49D}" type="presParOf" srcId="{67E1C915-3259-4181-A68E-2551C57B7AE7}" destId="{4464568E-DA6C-46B8-A80A-D3E380453FC4}" srcOrd="0" destOrd="0" presId="urn:microsoft.com/office/officeart/2018/2/layout/IconCircleList"/>
    <dgm:cxn modelId="{A8A05CB5-3743-4307-B8EB-DBD2EF7CCA12}" type="presParOf" srcId="{67E1C915-3259-4181-A68E-2551C57B7AE7}" destId="{62FB935C-EF34-4D67-8A86-37EE03AD50C2}" srcOrd="1" destOrd="0" presId="urn:microsoft.com/office/officeart/2018/2/layout/IconCircleList"/>
    <dgm:cxn modelId="{DD87A8F1-0F80-4FC3-AFF1-CE6DCCE4083A}" type="presParOf" srcId="{67E1C915-3259-4181-A68E-2551C57B7AE7}" destId="{27E21C3B-8058-473C-9543-2C1A72C4F150}" srcOrd="2" destOrd="0" presId="urn:microsoft.com/office/officeart/2018/2/layout/IconCircleList"/>
    <dgm:cxn modelId="{9BA67F1C-4828-4F29-8E5A-82525058CB71}" type="presParOf" srcId="{67E1C915-3259-4181-A68E-2551C57B7AE7}" destId="{776AF4A1-725B-4589-A877-52A25941DA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9B5D72-0F89-4E84-9547-F0056CBFA62F}"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DC44FFBF-59F2-4832-BB5D-D0CF07FBDF6C}">
      <dgm:prSet/>
      <dgm:spPr/>
      <dgm:t>
        <a:bodyPr/>
        <a:lstStyle/>
        <a:p>
          <a:r>
            <a:rPr lang="en-GB" u="sng"/>
            <a:t>Residential</a:t>
          </a:r>
          <a:endParaRPr lang="en-US"/>
        </a:p>
      </dgm:t>
    </dgm:pt>
    <dgm:pt modelId="{495A0883-D9C1-4F71-A900-85902FB0D2FE}" type="parTrans" cxnId="{441D7FFB-4EAF-49D2-9068-D40DE07D112A}">
      <dgm:prSet/>
      <dgm:spPr/>
      <dgm:t>
        <a:bodyPr/>
        <a:lstStyle/>
        <a:p>
          <a:endParaRPr lang="en-US"/>
        </a:p>
      </dgm:t>
    </dgm:pt>
    <dgm:pt modelId="{56A5819D-195D-47CF-BBE1-04F31B3ED93F}" type="sibTrans" cxnId="{441D7FFB-4EAF-49D2-9068-D40DE07D112A}">
      <dgm:prSet/>
      <dgm:spPr/>
      <dgm:t>
        <a:bodyPr/>
        <a:lstStyle/>
        <a:p>
          <a:endParaRPr lang="en-US"/>
        </a:p>
      </dgm:t>
    </dgm:pt>
    <dgm:pt modelId="{9BC7A0B9-7031-48AB-9138-DFE0FBED392B}">
      <dgm:prSet/>
      <dgm:spPr/>
      <dgm:t>
        <a:bodyPr/>
        <a:lstStyle/>
        <a:p>
          <a:r>
            <a:rPr lang="en-GB" dirty="0"/>
            <a:t>- According to our valuation, the Dempsey building apartment is overvalued by R150 000 but, due to our ROE &amp; value appreciation model forecast for the next 8-years, we anticipate enough growth to generate returns in line with the investors stated return expectations and strategy. </a:t>
          </a:r>
          <a:endParaRPr lang="en-US" dirty="0"/>
        </a:p>
      </dgm:t>
    </dgm:pt>
    <dgm:pt modelId="{6B302DEA-1AEA-4BB5-9073-5C4D19CFCA02}" type="parTrans" cxnId="{1B3E1449-4719-4F53-A944-4743F1C8D261}">
      <dgm:prSet/>
      <dgm:spPr/>
      <dgm:t>
        <a:bodyPr/>
        <a:lstStyle/>
        <a:p>
          <a:endParaRPr lang="en-US"/>
        </a:p>
      </dgm:t>
    </dgm:pt>
    <dgm:pt modelId="{D56F7AD1-D774-45DA-B44C-CC2CDA71A771}" type="sibTrans" cxnId="{1B3E1449-4719-4F53-A944-4743F1C8D261}">
      <dgm:prSet/>
      <dgm:spPr/>
      <dgm:t>
        <a:bodyPr/>
        <a:lstStyle/>
        <a:p>
          <a:endParaRPr lang="en-US"/>
        </a:p>
      </dgm:t>
    </dgm:pt>
    <dgm:pt modelId="{752C7B8F-4560-45DC-AFD0-47718B253FB8}">
      <dgm:prSet/>
      <dgm:spPr/>
      <dgm:t>
        <a:bodyPr/>
        <a:lstStyle/>
        <a:p>
          <a:r>
            <a:rPr lang="en-GB" dirty="0"/>
            <a:t>- Average ROE over the 8-year period is expected to be 27.29%</a:t>
          </a:r>
          <a:endParaRPr lang="en-US" dirty="0"/>
        </a:p>
      </dgm:t>
    </dgm:pt>
    <dgm:pt modelId="{7D651CEB-3944-404E-A04E-9A8188289BC1}" type="parTrans" cxnId="{36141E0C-4B58-4A83-9DD5-B50483B90BF6}">
      <dgm:prSet/>
      <dgm:spPr/>
      <dgm:t>
        <a:bodyPr/>
        <a:lstStyle/>
        <a:p>
          <a:endParaRPr lang="en-US"/>
        </a:p>
      </dgm:t>
    </dgm:pt>
    <dgm:pt modelId="{01D920AC-8E2E-43F2-AE42-C33BB0EBDE0D}" type="sibTrans" cxnId="{36141E0C-4B58-4A83-9DD5-B50483B90BF6}">
      <dgm:prSet/>
      <dgm:spPr/>
      <dgm:t>
        <a:bodyPr/>
        <a:lstStyle/>
        <a:p>
          <a:endParaRPr lang="en-US"/>
        </a:p>
      </dgm:t>
    </dgm:pt>
    <dgm:pt modelId="{57C257BE-8F6D-4AC7-A3C3-AAA7FF12AC38}">
      <dgm:prSet/>
      <dgm:spPr/>
      <dgm:t>
        <a:bodyPr/>
        <a:lstStyle/>
        <a:p>
          <a:r>
            <a:rPr lang="en-GB" u="sng"/>
            <a:t>Commercial</a:t>
          </a:r>
          <a:endParaRPr lang="en-US"/>
        </a:p>
      </dgm:t>
    </dgm:pt>
    <dgm:pt modelId="{F22663A8-D0A1-4EAB-B6C4-B8B9D715423D}" type="parTrans" cxnId="{F5526EF0-AB04-4CE4-8DA5-ED2E1C7B763F}">
      <dgm:prSet/>
      <dgm:spPr/>
      <dgm:t>
        <a:bodyPr/>
        <a:lstStyle/>
        <a:p>
          <a:endParaRPr lang="en-US"/>
        </a:p>
      </dgm:t>
    </dgm:pt>
    <dgm:pt modelId="{463E9FAF-7ED3-4590-9BC3-28486D09D027}" type="sibTrans" cxnId="{F5526EF0-AB04-4CE4-8DA5-ED2E1C7B763F}">
      <dgm:prSet/>
      <dgm:spPr/>
      <dgm:t>
        <a:bodyPr/>
        <a:lstStyle/>
        <a:p>
          <a:endParaRPr lang="en-US"/>
        </a:p>
      </dgm:t>
    </dgm:pt>
    <dgm:pt modelId="{A618D726-E5A6-4CFB-8A66-CA075C81A91B}">
      <dgm:prSet/>
      <dgm:spPr/>
      <dgm:t>
        <a:bodyPr/>
        <a:lstStyle/>
        <a:p>
          <a:r>
            <a:rPr lang="en-GB" dirty="0"/>
            <a:t>- The Net Operating Income generated from this investment is sufficient to cover all operating costs, taking the financial burden of the received loan amount and allowing these funds to cover the loan payments. The NOI will be sufficient </a:t>
          </a:r>
          <a:endParaRPr lang="en-US" dirty="0"/>
        </a:p>
      </dgm:t>
    </dgm:pt>
    <dgm:pt modelId="{BF6F762F-1C3E-4A7D-935B-889A622BB403}" type="parTrans" cxnId="{97C93A22-6DE4-4185-87C9-473E75B286FA}">
      <dgm:prSet/>
      <dgm:spPr/>
      <dgm:t>
        <a:bodyPr/>
        <a:lstStyle/>
        <a:p>
          <a:endParaRPr lang="en-US"/>
        </a:p>
      </dgm:t>
    </dgm:pt>
    <dgm:pt modelId="{F798097E-8527-4EC0-BD81-C94429AD448C}" type="sibTrans" cxnId="{97C93A22-6DE4-4185-87C9-473E75B286FA}">
      <dgm:prSet/>
      <dgm:spPr/>
      <dgm:t>
        <a:bodyPr/>
        <a:lstStyle/>
        <a:p>
          <a:endParaRPr lang="en-US"/>
        </a:p>
      </dgm:t>
    </dgm:pt>
    <dgm:pt modelId="{7A44E77C-329F-4C32-98AC-84A970134B6F}">
      <dgm:prSet/>
      <dgm:spPr/>
      <dgm:t>
        <a:bodyPr/>
        <a:lstStyle/>
        <a:p>
          <a:r>
            <a:rPr lang="en-GB" dirty="0"/>
            <a:t>- Average ROE over the 8-year period is 21.88%</a:t>
          </a:r>
          <a:endParaRPr lang="en-US" dirty="0"/>
        </a:p>
      </dgm:t>
    </dgm:pt>
    <dgm:pt modelId="{845AA9D7-1A89-4C7D-97F1-73C799E4A817}" type="parTrans" cxnId="{63B23E4D-3C38-42A1-AE94-940A956D8750}">
      <dgm:prSet/>
      <dgm:spPr/>
      <dgm:t>
        <a:bodyPr/>
        <a:lstStyle/>
        <a:p>
          <a:endParaRPr lang="en-US"/>
        </a:p>
      </dgm:t>
    </dgm:pt>
    <dgm:pt modelId="{B90C3E05-D190-4BCB-A443-CC750C1775BE}" type="sibTrans" cxnId="{63B23E4D-3C38-42A1-AE94-940A956D8750}">
      <dgm:prSet/>
      <dgm:spPr/>
      <dgm:t>
        <a:bodyPr/>
        <a:lstStyle/>
        <a:p>
          <a:endParaRPr lang="en-US"/>
        </a:p>
      </dgm:t>
    </dgm:pt>
    <dgm:pt modelId="{8FDCAB3B-1621-48AD-85A6-64E43009C207}">
      <dgm:prSet/>
      <dgm:spPr/>
      <dgm:t>
        <a:bodyPr/>
        <a:lstStyle/>
        <a:p>
          <a:r>
            <a:rPr lang="en-GB" dirty="0"/>
            <a:t>- Paired with the proven profitability potential, the location and booming business hub of Sandton, allows us to foresee continued growth and returns in line with the stated investment strategy by the investor. </a:t>
          </a:r>
          <a:endParaRPr lang="en-US" dirty="0"/>
        </a:p>
      </dgm:t>
    </dgm:pt>
    <dgm:pt modelId="{100FF757-596D-48C6-A76F-6E094C7BBCF3}" type="parTrans" cxnId="{CC79B660-4140-4F1A-8E48-84BAA49F39B0}">
      <dgm:prSet/>
      <dgm:spPr/>
      <dgm:t>
        <a:bodyPr/>
        <a:lstStyle/>
        <a:p>
          <a:endParaRPr lang="en-US"/>
        </a:p>
      </dgm:t>
    </dgm:pt>
    <dgm:pt modelId="{A273DDF7-86A2-43CD-BEF2-41BDA5C794F9}" type="sibTrans" cxnId="{CC79B660-4140-4F1A-8E48-84BAA49F39B0}">
      <dgm:prSet/>
      <dgm:spPr/>
      <dgm:t>
        <a:bodyPr/>
        <a:lstStyle/>
        <a:p>
          <a:endParaRPr lang="en-US"/>
        </a:p>
      </dgm:t>
    </dgm:pt>
    <dgm:pt modelId="{11A7A190-9601-4C24-BF9C-EF459682ED71}" type="pres">
      <dgm:prSet presAssocID="{BA9B5D72-0F89-4E84-9547-F0056CBFA62F}" presName="root" presStyleCnt="0">
        <dgm:presLayoutVars>
          <dgm:dir/>
          <dgm:resizeHandles val="exact"/>
        </dgm:presLayoutVars>
      </dgm:prSet>
      <dgm:spPr/>
      <dgm:t>
        <a:bodyPr/>
        <a:lstStyle/>
        <a:p>
          <a:endParaRPr lang="en-ZA"/>
        </a:p>
      </dgm:t>
    </dgm:pt>
    <dgm:pt modelId="{646C5BC6-1D28-48C8-ACDC-6877665A5955}" type="pres">
      <dgm:prSet presAssocID="{DC44FFBF-59F2-4832-BB5D-D0CF07FBDF6C}" presName="compNode" presStyleCnt="0"/>
      <dgm:spPr/>
    </dgm:pt>
    <dgm:pt modelId="{17AD5717-B1F0-4F20-AB52-BB5B743BEF73}" type="pres">
      <dgm:prSet presAssocID="{DC44FFBF-59F2-4832-BB5D-D0CF07FBDF6C}" presName="bgRect" presStyleLbl="bgShp" presStyleIdx="0" presStyleCnt="2" custScaleY="129884"/>
      <dgm:spPr/>
    </dgm:pt>
    <dgm:pt modelId="{60065E76-3588-4DAC-89F1-C1120CA00E44}" type="pres">
      <dgm:prSet presAssocID="{DC44FFBF-59F2-4832-BB5D-D0CF07FBDF6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Bitcoin"/>
        </a:ext>
      </dgm:extLst>
    </dgm:pt>
    <dgm:pt modelId="{0CCF6E04-76A3-4606-9D53-3EDB2111D791}" type="pres">
      <dgm:prSet presAssocID="{DC44FFBF-59F2-4832-BB5D-D0CF07FBDF6C}" presName="spaceRect" presStyleCnt="0"/>
      <dgm:spPr/>
    </dgm:pt>
    <dgm:pt modelId="{86267F7E-8B34-4A2B-BBE2-414D55797454}" type="pres">
      <dgm:prSet presAssocID="{DC44FFBF-59F2-4832-BB5D-D0CF07FBDF6C}" presName="parTx" presStyleLbl="revTx" presStyleIdx="0" presStyleCnt="4">
        <dgm:presLayoutVars>
          <dgm:chMax val="0"/>
          <dgm:chPref val="0"/>
        </dgm:presLayoutVars>
      </dgm:prSet>
      <dgm:spPr/>
      <dgm:t>
        <a:bodyPr/>
        <a:lstStyle/>
        <a:p>
          <a:endParaRPr lang="en-ZA"/>
        </a:p>
      </dgm:t>
    </dgm:pt>
    <dgm:pt modelId="{32A3DE85-3256-44FC-A193-97592BE5D844}" type="pres">
      <dgm:prSet presAssocID="{DC44FFBF-59F2-4832-BB5D-D0CF07FBDF6C}" presName="desTx" presStyleLbl="revTx" presStyleIdx="1" presStyleCnt="4">
        <dgm:presLayoutVars/>
      </dgm:prSet>
      <dgm:spPr/>
      <dgm:t>
        <a:bodyPr/>
        <a:lstStyle/>
        <a:p>
          <a:endParaRPr lang="en-ZA"/>
        </a:p>
      </dgm:t>
    </dgm:pt>
    <dgm:pt modelId="{D652F0C1-AD9C-48D6-A243-FB11873693B4}" type="pres">
      <dgm:prSet presAssocID="{56A5819D-195D-47CF-BBE1-04F31B3ED93F}" presName="sibTrans" presStyleCnt="0"/>
      <dgm:spPr/>
    </dgm:pt>
    <dgm:pt modelId="{275B28E8-C6B8-430B-840C-F9045E56C378}" type="pres">
      <dgm:prSet presAssocID="{57C257BE-8F6D-4AC7-A3C3-AAA7FF12AC38}" presName="compNode" presStyleCnt="0"/>
      <dgm:spPr/>
    </dgm:pt>
    <dgm:pt modelId="{07E70973-5681-4082-BDEF-A17103278FAF}" type="pres">
      <dgm:prSet presAssocID="{57C257BE-8F6D-4AC7-A3C3-AAA7FF12AC38}" presName="bgRect" presStyleLbl="bgShp" presStyleIdx="1" presStyleCnt="2" custScaleY="143879"/>
      <dgm:spPr/>
    </dgm:pt>
    <dgm:pt modelId="{A5F99FD3-3556-416A-8E13-258D8718029B}" type="pres">
      <dgm:prSet presAssocID="{57C257BE-8F6D-4AC7-A3C3-AAA7FF12AC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ollar"/>
        </a:ext>
      </dgm:extLst>
    </dgm:pt>
    <dgm:pt modelId="{E616BCE0-F7D9-4A08-9536-F83C1D312CB6}" type="pres">
      <dgm:prSet presAssocID="{57C257BE-8F6D-4AC7-A3C3-AAA7FF12AC38}" presName="spaceRect" presStyleCnt="0"/>
      <dgm:spPr/>
    </dgm:pt>
    <dgm:pt modelId="{D401F825-9C8E-4340-BECC-8D95C6266E53}" type="pres">
      <dgm:prSet presAssocID="{57C257BE-8F6D-4AC7-A3C3-AAA7FF12AC38}" presName="parTx" presStyleLbl="revTx" presStyleIdx="2" presStyleCnt="4">
        <dgm:presLayoutVars>
          <dgm:chMax val="0"/>
          <dgm:chPref val="0"/>
        </dgm:presLayoutVars>
      </dgm:prSet>
      <dgm:spPr/>
      <dgm:t>
        <a:bodyPr/>
        <a:lstStyle/>
        <a:p>
          <a:endParaRPr lang="en-ZA"/>
        </a:p>
      </dgm:t>
    </dgm:pt>
    <dgm:pt modelId="{A6FFCB0A-8685-41E7-93F8-4C81BA695112}" type="pres">
      <dgm:prSet presAssocID="{57C257BE-8F6D-4AC7-A3C3-AAA7FF12AC38}" presName="desTx" presStyleLbl="revTx" presStyleIdx="3" presStyleCnt="4">
        <dgm:presLayoutVars/>
      </dgm:prSet>
      <dgm:spPr/>
      <dgm:t>
        <a:bodyPr/>
        <a:lstStyle/>
        <a:p>
          <a:endParaRPr lang="en-ZA"/>
        </a:p>
      </dgm:t>
    </dgm:pt>
  </dgm:ptLst>
  <dgm:cxnLst>
    <dgm:cxn modelId="{44B9CDAB-5FD4-4025-95DD-8848C8AAD450}" type="presOf" srcId="{8FDCAB3B-1621-48AD-85A6-64E43009C207}" destId="{A6FFCB0A-8685-41E7-93F8-4C81BA695112}" srcOrd="0" destOrd="2" presId="urn:microsoft.com/office/officeart/2018/2/layout/IconVerticalSolidList"/>
    <dgm:cxn modelId="{63B23E4D-3C38-42A1-AE94-940A956D8750}" srcId="{57C257BE-8F6D-4AC7-A3C3-AAA7FF12AC38}" destId="{7A44E77C-329F-4C32-98AC-84A970134B6F}" srcOrd="1" destOrd="0" parTransId="{845AA9D7-1A89-4C7D-97F1-73C799E4A817}" sibTransId="{B90C3E05-D190-4BCB-A443-CC750C1775BE}"/>
    <dgm:cxn modelId="{CC79B660-4140-4F1A-8E48-84BAA49F39B0}" srcId="{57C257BE-8F6D-4AC7-A3C3-AAA7FF12AC38}" destId="{8FDCAB3B-1621-48AD-85A6-64E43009C207}" srcOrd="2" destOrd="0" parTransId="{100FF757-596D-48C6-A76F-6E094C7BBCF3}" sibTransId="{A273DDF7-86A2-43CD-BEF2-41BDA5C794F9}"/>
    <dgm:cxn modelId="{2B418DF1-6711-4B9D-9C79-6F3818500402}" type="presOf" srcId="{BA9B5D72-0F89-4E84-9547-F0056CBFA62F}" destId="{11A7A190-9601-4C24-BF9C-EF459682ED71}" srcOrd="0" destOrd="0" presId="urn:microsoft.com/office/officeart/2018/2/layout/IconVerticalSolidList"/>
    <dgm:cxn modelId="{837ABCD4-5C9F-4351-9FD0-37CCCD016B9F}" type="presOf" srcId="{7A44E77C-329F-4C32-98AC-84A970134B6F}" destId="{A6FFCB0A-8685-41E7-93F8-4C81BA695112}" srcOrd="0" destOrd="1" presId="urn:microsoft.com/office/officeart/2018/2/layout/IconVerticalSolidList"/>
    <dgm:cxn modelId="{73DC32F2-DF29-42E2-B6B1-D7A3CB31C290}" type="presOf" srcId="{9BC7A0B9-7031-48AB-9138-DFE0FBED392B}" destId="{32A3DE85-3256-44FC-A193-97592BE5D844}" srcOrd="0" destOrd="0" presId="urn:microsoft.com/office/officeart/2018/2/layout/IconVerticalSolidList"/>
    <dgm:cxn modelId="{1B3E1449-4719-4F53-A944-4743F1C8D261}" srcId="{DC44FFBF-59F2-4832-BB5D-D0CF07FBDF6C}" destId="{9BC7A0B9-7031-48AB-9138-DFE0FBED392B}" srcOrd="0" destOrd="0" parTransId="{6B302DEA-1AEA-4BB5-9073-5C4D19CFCA02}" sibTransId="{D56F7AD1-D774-45DA-B44C-CC2CDA71A771}"/>
    <dgm:cxn modelId="{F5526EF0-AB04-4CE4-8DA5-ED2E1C7B763F}" srcId="{BA9B5D72-0F89-4E84-9547-F0056CBFA62F}" destId="{57C257BE-8F6D-4AC7-A3C3-AAA7FF12AC38}" srcOrd="1" destOrd="0" parTransId="{F22663A8-D0A1-4EAB-B6C4-B8B9D715423D}" sibTransId="{463E9FAF-7ED3-4590-9BC3-28486D09D027}"/>
    <dgm:cxn modelId="{0E196D82-9E88-43D1-B7A9-943BD84A711B}" type="presOf" srcId="{DC44FFBF-59F2-4832-BB5D-D0CF07FBDF6C}" destId="{86267F7E-8B34-4A2B-BBE2-414D55797454}" srcOrd="0" destOrd="0" presId="urn:microsoft.com/office/officeart/2018/2/layout/IconVerticalSolidList"/>
    <dgm:cxn modelId="{97C93A22-6DE4-4185-87C9-473E75B286FA}" srcId="{57C257BE-8F6D-4AC7-A3C3-AAA7FF12AC38}" destId="{A618D726-E5A6-4CFB-8A66-CA075C81A91B}" srcOrd="0" destOrd="0" parTransId="{BF6F762F-1C3E-4A7D-935B-889A622BB403}" sibTransId="{F798097E-8527-4EC0-BD81-C94429AD448C}"/>
    <dgm:cxn modelId="{36141E0C-4B58-4A83-9DD5-B50483B90BF6}" srcId="{DC44FFBF-59F2-4832-BB5D-D0CF07FBDF6C}" destId="{752C7B8F-4560-45DC-AFD0-47718B253FB8}" srcOrd="1" destOrd="0" parTransId="{7D651CEB-3944-404E-A04E-9A8188289BC1}" sibTransId="{01D920AC-8E2E-43F2-AE42-C33BB0EBDE0D}"/>
    <dgm:cxn modelId="{04252D5C-A560-4611-AF48-C23D6CFA3573}" type="presOf" srcId="{A618D726-E5A6-4CFB-8A66-CA075C81A91B}" destId="{A6FFCB0A-8685-41E7-93F8-4C81BA695112}" srcOrd="0" destOrd="0" presId="urn:microsoft.com/office/officeart/2018/2/layout/IconVerticalSolidList"/>
    <dgm:cxn modelId="{5045D6B3-C40D-44F7-8EB0-21EB15875158}" type="presOf" srcId="{752C7B8F-4560-45DC-AFD0-47718B253FB8}" destId="{32A3DE85-3256-44FC-A193-97592BE5D844}" srcOrd="0" destOrd="1" presId="urn:microsoft.com/office/officeart/2018/2/layout/IconVerticalSolidList"/>
    <dgm:cxn modelId="{819B8848-F78A-4FE6-A366-30D83569112B}" type="presOf" srcId="{57C257BE-8F6D-4AC7-A3C3-AAA7FF12AC38}" destId="{D401F825-9C8E-4340-BECC-8D95C6266E53}" srcOrd="0" destOrd="0" presId="urn:microsoft.com/office/officeart/2018/2/layout/IconVerticalSolidList"/>
    <dgm:cxn modelId="{441D7FFB-4EAF-49D2-9068-D40DE07D112A}" srcId="{BA9B5D72-0F89-4E84-9547-F0056CBFA62F}" destId="{DC44FFBF-59F2-4832-BB5D-D0CF07FBDF6C}" srcOrd="0" destOrd="0" parTransId="{495A0883-D9C1-4F71-A900-85902FB0D2FE}" sibTransId="{56A5819D-195D-47CF-BBE1-04F31B3ED93F}"/>
    <dgm:cxn modelId="{86A46610-D1E5-4327-AFB7-BF0F3C07363F}" type="presParOf" srcId="{11A7A190-9601-4C24-BF9C-EF459682ED71}" destId="{646C5BC6-1D28-48C8-ACDC-6877665A5955}" srcOrd="0" destOrd="0" presId="urn:microsoft.com/office/officeart/2018/2/layout/IconVerticalSolidList"/>
    <dgm:cxn modelId="{D8B2FD1B-D17C-46BD-B731-C76C3D623E63}" type="presParOf" srcId="{646C5BC6-1D28-48C8-ACDC-6877665A5955}" destId="{17AD5717-B1F0-4F20-AB52-BB5B743BEF73}" srcOrd="0" destOrd="0" presId="urn:microsoft.com/office/officeart/2018/2/layout/IconVerticalSolidList"/>
    <dgm:cxn modelId="{A9FC6D0B-1B03-4A9C-9914-2A0416788627}" type="presParOf" srcId="{646C5BC6-1D28-48C8-ACDC-6877665A5955}" destId="{60065E76-3588-4DAC-89F1-C1120CA00E44}" srcOrd="1" destOrd="0" presId="urn:microsoft.com/office/officeart/2018/2/layout/IconVerticalSolidList"/>
    <dgm:cxn modelId="{0B918715-FA07-4268-B1DF-02FBC44115FD}" type="presParOf" srcId="{646C5BC6-1D28-48C8-ACDC-6877665A5955}" destId="{0CCF6E04-76A3-4606-9D53-3EDB2111D791}" srcOrd="2" destOrd="0" presId="urn:microsoft.com/office/officeart/2018/2/layout/IconVerticalSolidList"/>
    <dgm:cxn modelId="{B22DC5E0-1D07-4225-8805-235A17DCCA84}" type="presParOf" srcId="{646C5BC6-1D28-48C8-ACDC-6877665A5955}" destId="{86267F7E-8B34-4A2B-BBE2-414D55797454}" srcOrd="3" destOrd="0" presId="urn:microsoft.com/office/officeart/2018/2/layout/IconVerticalSolidList"/>
    <dgm:cxn modelId="{2A5D06D7-C53F-469C-AD29-FDD10059FDF9}" type="presParOf" srcId="{646C5BC6-1D28-48C8-ACDC-6877665A5955}" destId="{32A3DE85-3256-44FC-A193-97592BE5D844}" srcOrd="4" destOrd="0" presId="urn:microsoft.com/office/officeart/2018/2/layout/IconVerticalSolidList"/>
    <dgm:cxn modelId="{9BE05EAF-B216-4C8E-9E3F-4EA1EED743C4}" type="presParOf" srcId="{11A7A190-9601-4C24-BF9C-EF459682ED71}" destId="{D652F0C1-AD9C-48D6-A243-FB11873693B4}" srcOrd="1" destOrd="0" presId="urn:microsoft.com/office/officeart/2018/2/layout/IconVerticalSolidList"/>
    <dgm:cxn modelId="{BBE14D73-210D-4E2C-9C0C-0991B4052C08}" type="presParOf" srcId="{11A7A190-9601-4C24-BF9C-EF459682ED71}" destId="{275B28E8-C6B8-430B-840C-F9045E56C378}" srcOrd="2" destOrd="0" presId="urn:microsoft.com/office/officeart/2018/2/layout/IconVerticalSolidList"/>
    <dgm:cxn modelId="{A3FB8FD4-BA33-484F-9BB9-3ED78CF0E396}" type="presParOf" srcId="{275B28E8-C6B8-430B-840C-F9045E56C378}" destId="{07E70973-5681-4082-BDEF-A17103278FAF}" srcOrd="0" destOrd="0" presId="urn:microsoft.com/office/officeart/2018/2/layout/IconVerticalSolidList"/>
    <dgm:cxn modelId="{DCC0B504-6997-4726-BEFC-0526144D182C}" type="presParOf" srcId="{275B28E8-C6B8-430B-840C-F9045E56C378}" destId="{A5F99FD3-3556-416A-8E13-258D8718029B}" srcOrd="1" destOrd="0" presId="urn:microsoft.com/office/officeart/2018/2/layout/IconVerticalSolidList"/>
    <dgm:cxn modelId="{94B3EB99-65A8-4ABF-9C84-1028B62119A7}" type="presParOf" srcId="{275B28E8-C6B8-430B-840C-F9045E56C378}" destId="{E616BCE0-F7D9-4A08-9536-F83C1D312CB6}" srcOrd="2" destOrd="0" presId="urn:microsoft.com/office/officeart/2018/2/layout/IconVerticalSolidList"/>
    <dgm:cxn modelId="{04E07719-E2A8-488B-B5F0-A2C4369CDBFE}" type="presParOf" srcId="{275B28E8-C6B8-430B-840C-F9045E56C378}" destId="{D401F825-9C8E-4340-BECC-8D95C6266E53}" srcOrd="3" destOrd="0" presId="urn:microsoft.com/office/officeart/2018/2/layout/IconVerticalSolidList"/>
    <dgm:cxn modelId="{DD69CC46-D67B-41C4-B3FA-FC09E233C0C2}" type="presParOf" srcId="{275B28E8-C6B8-430B-840C-F9045E56C378}" destId="{A6FFCB0A-8685-41E7-93F8-4C81BA69511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67F8471-E3BE-4E06-BF59-AFA32B9F48F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3896286-73B6-4040-8F35-9AE47B3C8B88}">
      <dgm:prSet/>
      <dgm:spPr/>
      <dgm:t>
        <a:bodyPr/>
        <a:lstStyle/>
        <a:p>
          <a:pPr>
            <a:defRPr b="1"/>
          </a:pPr>
          <a:r>
            <a:rPr lang="en-GB" dirty="0"/>
            <a:t>Residential Property: </a:t>
          </a:r>
          <a:r>
            <a:rPr lang="en-GB" dirty="0">
              <a:hlinkClick xmlns:r="http://schemas.openxmlformats.org/officeDocument/2006/relationships" r:id="rId1"/>
            </a:rPr>
            <a:t>https://www.property24.com/for-sale/stellenbosch-central/stellenbosch/western-cape/8566/105920937</a:t>
          </a:r>
          <a:endParaRPr lang="en-US" dirty="0"/>
        </a:p>
      </dgm:t>
    </dgm:pt>
    <dgm:pt modelId="{AD562C7B-7312-484E-96DC-75BB2AF8C29D}" type="parTrans" cxnId="{C6144DD6-E5D3-49CF-861F-B9B0E2DA52F8}">
      <dgm:prSet/>
      <dgm:spPr/>
      <dgm:t>
        <a:bodyPr/>
        <a:lstStyle/>
        <a:p>
          <a:endParaRPr lang="en-US"/>
        </a:p>
      </dgm:t>
    </dgm:pt>
    <dgm:pt modelId="{6323EAB9-0133-4C70-AA68-27E184D1F62E}" type="sibTrans" cxnId="{C6144DD6-E5D3-49CF-861F-B9B0E2DA52F8}">
      <dgm:prSet/>
      <dgm:spPr/>
      <dgm:t>
        <a:bodyPr/>
        <a:lstStyle/>
        <a:p>
          <a:endParaRPr lang="en-US"/>
        </a:p>
      </dgm:t>
    </dgm:pt>
    <dgm:pt modelId="{99B3276A-87A8-48CD-982B-6D8C81159CFB}">
      <dgm:prSet/>
      <dgm:spPr/>
      <dgm:t>
        <a:bodyPr/>
        <a:lstStyle/>
        <a:p>
          <a:pPr>
            <a:defRPr b="1"/>
          </a:pPr>
          <a:r>
            <a:rPr lang="en-GB" dirty="0"/>
            <a:t>Commercial Property: </a:t>
          </a:r>
          <a:r>
            <a:rPr lang="en-US" u="sng" dirty="0">
              <a:hlinkClick xmlns:r="http://schemas.openxmlformats.org/officeDocument/2006/relationships" r:id="rId2"/>
            </a:rPr>
            <a:t>https://www.cre-africa.com/results/commercial/for-sale/sandton/sandton/office/11569/)</a:t>
          </a:r>
          <a:r>
            <a:rPr lang="en-US" dirty="0"/>
            <a:t> </a:t>
          </a:r>
        </a:p>
      </dgm:t>
    </dgm:pt>
    <dgm:pt modelId="{75083055-C5D0-4D63-8626-DFB2495D2D7C}" type="parTrans" cxnId="{EA9EAFFD-C9A9-441D-9CE1-F021D8D47241}">
      <dgm:prSet/>
      <dgm:spPr/>
      <dgm:t>
        <a:bodyPr/>
        <a:lstStyle/>
        <a:p>
          <a:endParaRPr lang="en-US"/>
        </a:p>
      </dgm:t>
    </dgm:pt>
    <dgm:pt modelId="{94FE6354-04C6-4F45-9837-871857BDF8CF}" type="sibTrans" cxnId="{EA9EAFFD-C9A9-441D-9CE1-F021D8D47241}">
      <dgm:prSet/>
      <dgm:spPr/>
      <dgm:t>
        <a:bodyPr/>
        <a:lstStyle/>
        <a:p>
          <a:endParaRPr lang="en-US"/>
        </a:p>
      </dgm:t>
    </dgm:pt>
    <dgm:pt modelId="{13469E7D-A5B6-455D-8EE1-34D76C3F8933}">
      <dgm:prSet/>
      <dgm:spPr/>
      <dgm:t>
        <a:bodyPr/>
        <a:lstStyle/>
        <a:p>
          <a:pPr>
            <a:defRPr b="1"/>
          </a:pPr>
          <a:r>
            <a:rPr lang="en-US"/>
            <a:t>Average ROE Calculations:</a:t>
          </a:r>
        </a:p>
      </dgm:t>
    </dgm:pt>
    <dgm:pt modelId="{06D019B3-331C-4BFB-8C8E-5E180094AFA6}" type="parTrans" cxnId="{593AED1D-640E-4C60-969B-83C448FFD944}">
      <dgm:prSet/>
      <dgm:spPr/>
      <dgm:t>
        <a:bodyPr/>
        <a:lstStyle/>
        <a:p>
          <a:endParaRPr lang="en-US"/>
        </a:p>
      </dgm:t>
    </dgm:pt>
    <dgm:pt modelId="{98B9E525-6B0B-4CCD-B7AB-36F22B41F00E}" type="sibTrans" cxnId="{593AED1D-640E-4C60-969B-83C448FFD944}">
      <dgm:prSet/>
      <dgm:spPr/>
      <dgm:t>
        <a:bodyPr/>
        <a:lstStyle/>
        <a:p>
          <a:endParaRPr lang="en-US"/>
        </a:p>
      </dgm:t>
    </dgm:pt>
    <dgm:pt modelId="{F4652E8C-AB45-4A9B-A1A2-A9005DC99913}">
      <dgm:prSet/>
      <dgm:spPr/>
      <dgm:t>
        <a:bodyPr/>
        <a:lstStyle/>
        <a:p>
          <a:r>
            <a:rPr lang="en-GB" dirty="0"/>
            <a:t>Commercial : 655 650,29/ ((5 337 147,24 + 655 650,29)/2)</a:t>
          </a:r>
          <a:endParaRPr lang="en-US" dirty="0"/>
        </a:p>
      </dgm:t>
    </dgm:pt>
    <dgm:pt modelId="{C694B547-F1E5-470C-8875-389549485EB3}" type="parTrans" cxnId="{69FA1400-6FE6-4A5C-9D85-85B82C27A0A6}">
      <dgm:prSet/>
      <dgm:spPr/>
      <dgm:t>
        <a:bodyPr/>
        <a:lstStyle/>
        <a:p>
          <a:endParaRPr lang="en-US"/>
        </a:p>
      </dgm:t>
    </dgm:pt>
    <dgm:pt modelId="{AF8A0328-FA84-4C08-980F-89EEA61A7E68}" type="sibTrans" cxnId="{69FA1400-6FE6-4A5C-9D85-85B82C27A0A6}">
      <dgm:prSet/>
      <dgm:spPr/>
      <dgm:t>
        <a:bodyPr/>
        <a:lstStyle/>
        <a:p>
          <a:endParaRPr lang="en-US"/>
        </a:p>
      </dgm:t>
    </dgm:pt>
    <dgm:pt modelId="{B6A9EFCC-BB9B-4664-9199-08B2C5D5E497}">
      <dgm:prSet/>
      <dgm:spPr/>
      <dgm:t>
        <a:bodyPr/>
        <a:lstStyle/>
        <a:p>
          <a:r>
            <a:rPr lang="en-GB" dirty="0"/>
            <a:t>Residential : 303890/ (303890+ 173550)/2</a:t>
          </a:r>
          <a:endParaRPr lang="en-US" dirty="0"/>
        </a:p>
      </dgm:t>
    </dgm:pt>
    <dgm:pt modelId="{273C48A4-AA78-4CE2-9C9F-2C33982A0749}" type="parTrans" cxnId="{6B7F5B52-5EA5-4739-8BBA-C79E03D94833}">
      <dgm:prSet/>
      <dgm:spPr/>
      <dgm:t>
        <a:bodyPr/>
        <a:lstStyle/>
        <a:p>
          <a:endParaRPr lang="en-US"/>
        </a:p>
      </dgm:t>
    </dgm:pt>
    <dgm:pt modelId="{336EEEB4-C7E3-4C59-A743-B2E402BE5DDC}" type="sibTrans" cxnId="{6B7F5B52-5EA5-4739-8BBA-C79E03D94833}">
      <dgm:prSet/>
      <dgm:spPr/>
      <dgm:t>
        <a:bodyPr/>
        <a:lstStyle/>
        <a:p>
          <a:endParaRPr lang="en-US"/>
        </a:p>
      </dgm:t>
    </dgm:pt>
    <dgm:pt modelId="{7F4DEC40-A80E-44C5-9307-6954263E6282}">
      <dgm:prSet/>
      <dgm:spPr/>
      <dgm:t>
        <a:bodyPr/>
        <a:lstStyle/>
        <a:p>
          <a:pPr>
            <a:defRPr b="1"/>
          </a:pPr>
          <a:r>
            <a:rPr lang="en-GB"/>
            <a:t>Residential Valuation</a:t>
          </a:r>
          <a:endParaRPr lang="en-US"/>
        </a:p>
      </dgm:t>
    </dgm:pt>
    <dgm:pt modelId="{B7964C64-A1C6-46E2-888E-639227DDD107}" type="parTrans" cxnId="{D541D169-C266-46F8-BDC0-6A71A13A2937}">
      <dgm:prSet/>
      <dgm:spPr/>
      <dgm:t>
        <a:bodyPr/>
        <a:lstStyle/>
        <a:p>
          <a:endParaRPr lang="en-US"/>
        </a:p>
      </dgm:t>
    </dgm:pt>
    <dgm:pt modelId="{5DF54133-18AF-4FAF-9040-79C4DA3A92B7}" type="sibTrans" cxnId="{D541D169-C266-46F8-BDC0-6A71A13A2937}">
      <dgm:prSet/>
      <dgm:spPr/>
      <dgm:t>
        <a:bodyPr/>
        <a:lstStyle/>
        <a:p>
          <a:endParaRPr lang="en-US"/>
        </a:p>
      </dgm:t>
    </dgm:pt>
    <dgm:pt modelId="{E5F5BA8C-BA72-488F-9424-C28FB493D622}">
      <dgm:prSet/>
      <dgm:spPr/>
      <dgm:t>
        <a:bodyPr/>
        <a:lstStyle/>
        <a:p>
          <a:r>
            <a:rPr lang="en-GB" dirty="0"/>
            <a:t>1 895 000- 1 745 000 = R150 000 (Overvalued)</a:t>
          </a:r>
          <a:endParaRPr lang="en-US" dirty="0"/>
        </a:p>
      </dgm:t>
    </dgm:pt>
    <dgm:pt modelId="{A7DBE7BB-8163-4B69-8703-B2B9F53F6E04}" type="parTrans" cxnId="{376B3D97-0581-47D7-9654-D6536F5EF588}">
      <dgm:prSet/>
      <dgm:spPr/>
      <dgm:t>
        <a:bodyPr/>
        <a:lstStyle/>
        <a:p>
          <a:endParaRPr lang="en-US"/>
        </a:p>
      </dgm:t>
    </dgm:pt>
    <dgm:pt modelId="{7AC760DB-473A-4441-ABE5-B9504B089437}" type="sibTrans" cxnId="{376B3D97-0581-47D7-9654-D6536F5EF588}">
      <dgm:prSet/>
      <dgm:spPr/>
      <dgm:t>
        <a:bodyPr/>
        <a:lstStyle/>
        <a:p>
          <a:endParaRPr lang="en-US"/>
        </a:p>
      </dgm:t>
    </dgm:pt>
    <dgm:pt modelId="{B0A0072C-CD11-427B-8E50-17AA0498DBD0}" type="pres">
      <dgm:prSet presAssocID="{E67F8471-E3BE-4E06-BF59-AFA32B9F48F6}" presName="root" presStyleCnt="0">
        <dgm:presLayoutVars>
          <dgm:dir/>
          <dgm:resizeHandles val="exact"/>
        </dgm:presLayoutVars>
      </dgm:prSet>
      <dgm:spPr/>
      <dgm:t>
        <a:bodyPr/>
        <a:lstStyle/>
        <a:p>
          <a:endParaRPr lang="en-ZA"/>
        </a:p>
      </dgm:t>
    </dgm:pt>
    <dgm:pt modelId="{DF7252B8-E2FE-4109-8599-153850A60F79}" type="pres">
      <dgm:prSet presAssocID="{63896286-73B6-4040-8F35-9AE47B3C8B88}" presName="compNode" presStyleCnt="0"/>
      <dgm:spPr/>
    </dgm:pt>
    <dgm:pt modelId="{44BAD88F-4871-4C87-B19B-2A4F424FAE84}" type="pres">
      <dgm:prSet presAssocID="{63896286-73B6-4040-8F35-9AE47B3C8B88}" presName="iconRect" presStyleLbl="node1" presStyleIdx="0" presStyleCnt="4"/>
      <dgm:spPr>
        <a:blipFill rotWithShape="1">
          <a:blip xmlns:r="http://schemas.openxmlformats.org/officeDocument/2006/relationships" r:embed="rId3">
            <a:extLst>
              <a:ext uri="{837473B0-CC2E-450A-ABE3-18F120FF3D39}">
                <a1611:picAttrSrcUrl xmlns:a1611="http://schemas.microsoft.com/office/drawing/2016/11/main" xmlns="" r:id="rId4"/>
              </a:ext>
            </a:extLst>
          </a:blip>
          <a:srcRect/>
          <a:stretch>
            <a:fillRect/>
          </a:stretch>
        </a:blipFill>
        <a:ln>
          <a:noFill/>
        </a:ln>
      </dgm:spPr>
      <dgm:extLst>
        <a:ext uri="{E40237B7-FDA0-4F09-8148-C483321AD2D9}">
          <dgm14:cNvPr xmlns:dgm14="http://schemas.microsoft.com/office/drawing/2010/diagram" id="0" name="" descr="House"/>
        </a:ext>
      </dgm:extLst>
    </dgm:pt>
    <dgm:pt modelId="{975BA856-0212-47A5-99D2-EBEB532ED925}" type="pres">
      <dgm:prSet presAssocID="{63896286-73B6-4040-8F35-9AE47B3C8B88}" presName="iconSpace" presStyleCnt="0"/>
      <dgm:spPr/>
    </dgm:pt>
    <dgm:pt modelId="{0EA3ABBF-A943-4B09-AD54-D81CCFBA9280}" type="pres">
      <dgm:prSet presAssocID="{63896286-73B6-4040-8F35-9AE47B3C8B88}" presName="parTx" presStyleLbl="revTx" presStyleIdx="0" presStyleCnt="8">
        <dgm:presLayoutVars>
          <dgm:chMax val="0"/>
          <dgm:chPref val="0"/>
        </dgm:presLayoutVars>
      </dgm:prSet>
      <dgm:spPr/>
      <dgm:t>
        <a:bodyPr/>
        <a:lstStyle/>
        <a:p>
          <a:endParaRPr lang="en-ZA"/>
        </a:p>
      </dgm:t>
    </dgm:pt>
    <dgm:pt modelId="{AEF72763-727A-49E7-9868-C024D07D38EE}" type="pres">
      <dgm:prSet presAssocID="{63896286-73B6-4040-8F35-9AE47B3C8B88}" presName="txSpace" presStyleCnt="0"/>
      <dgm:spPr/>
    </dgm:pt>
    <dgm:pt modelId="{C6104C52-5523-468F-96FD-0DD608232938}" type="pres">
      <dgm:prSet presAssocID="{63896286-73B6-4040-8F35-9AE47B3C8B88}" presName="desTx" presStyleLbl="revTx" presStyleIdx="1" presStyleCnt="8">
        <dgm:presLayoutVars/>
      </dgm:prSet>
      <dgm:spPr/>
    </dgm:pt>
    <dgm:pt modelId="{3B423C69-8BA0-4D59-ACD9-CCFFEEA32445}" type="pres">
      <dgm:prSet presAssocID="{6323EAB9-0133-4C70-AA68-27E184D1F62E}" presName="sibTrans" presStyleCnt="0"/>
      <dgm:spPr/>
    </dgm:pt>
    <dgm:pt modelId="{56A98AB8-363B-40FF-A9D1-4DF2EB2C003D}" type="pres">
      <dgm:prSet presAssocID="{99B3276A-87A8-48CD-982B-6D8C81159CFB}" presName="compNode" presStyleCnt="0"/>
      <dgm:spPr/>
    </dgm:pt>
    <dgm:pt modelId="{5913D4A6-3703-4315-BA86-DA499BAAF436}" type="pres">
      <dgm:prSet presAssocID="{99B3276A-87A8-48CD-982B-6D8C81159CFB}" presName="iconRect" presStyleLbl="node1" presStyleIdx="1" presStyleCnt="4" custScaleX="187055" custScaleY="175242" custLinFactNeighborY="-21269"/>
      <dgm:spPr>
        <a:blipFill dpi="0" rotWithShape="1">
          <a:blip xmlns:r="http://schemas.openxmlformats.org/officeDocument/2006/relationships" r:embed="rId5">
            <a:extLst>
              <a:ext uri="{837473B0-CC2E-450A-ABE3-18F120FF3D39}">
                <a1611:picAttrSrcUrl xmlns:a1611="http://schemas.microsoft.com/office/drawing/2016/11/main" xmlns="" r:id="rId6"/>
              </a:ext>
            </a:extLst>
          </a:blip>
          <a:srcRect/>
          <a:stretch>
            <a:fillRect l="31599" t="13198" r="34382" b="18764"/>
          </a:stretch>
        </a:blipFill>
        <a:ln>
          <a:noFill/>
        </a:ln>
      </dgm:spPr>
      <dgm:extLst>
        <a:ext uri="{E40237B7-FDA0-4F09-8148-C483321AD2D9}">
          <dgm14:cNvPr xmlns:dgm14="http://schemas.microsoft.com/office/drawing/2010/diagram" id="0" name="" descr="Marker"/>
        </a:ext>
      </dgm:extLst>
    </dgm:pt>
    <dgm:pt modelId="{E4B9C313-CE75-4D71-8DC7-4C80AD1EAF6E}" type="pres">
      <dgm:prSet presAssocID="{99B3276A-87A8-48CD-982B-6D8C81159CFB}" presName="iconSpace" presStyleCnt="0"/>
      <dgm:spPr/>
    </dgm:pt>
    <dgm:pt modelId="{CF45A84A-0BD9-4D45-BB8A-370D871D44AF}" type="pres">
      <dgm:prSet presAssocID="{99B3276A-87A8-48CD-982B-6D8C81159CFB}" presName="parTx" presStyleLbl="revTx" presStyleIdx="2" presStyleCnt="8" custLinFactNeighborY="-13208">
        <dgm:presLayoutVars>
          <dgm:chMax val="0"/>
          <dgm:chPref val="0"/>
        </dgm:presLayoutVars>
      </dgm:prSet>
      <dgm:spPr/>
      <dgm:t>
        <a:bodyPr/>
        <a:lstStyle/>
        <a:p>
          <a:endParaRPr lang="en-ZA"/>
        </a:p>
      </dgm:t>
    </dgm:pt>
    <dgm:pt modelId="{4B8E1B0D-7577-4B67-B6C4-A726FFEFA6CA}" type="pres">
      <dgm:prSet presAssocID="{99B3276A-87A8-48CD-982B-6D8C81159CFB}" presName="txSpace" presStyleCnt="0"/>
      <dgm:spPr/>
    </dgm:pt>
    <dgm:pt modelId="{709F3280-AAC4-483E-BAB6-88E6BFFFEC8E}" type="pres">
      <dgm:prSet presAssocID="{99B3276A-87A8-48CD-982B-6D8C81159CFB}" presName="desTx" presStyleLbl="revTx" presStyleIdx="3" presStyleCnt="8">
        <dgm:presLayoutVars/>
      </dgm:prSet>
      <dgm:spPr/>
    </dgm:pt>
    <dgm:pt modelId="{A8391B2D-753B-492E-9640-F880FB9F83F2}" type="pres">
      <dgm:prSet presAssocID="{94FE6354-04C6-4F45-9837-871857BDF8CF}" presName="sibTrans" presStyleCnt="0"/>
      <dgm:spPr/>
    </dgm:pt>
    <dgm:pt modelId="{694D2D7E-1DC4-41FF-80F8-AB7BD44322E5}" type="pres">
      <dgm:prSet presAssocID="{13469E7D-A5B6-455D-8EE1-34D76C3F8933}" presName="compNode" presStyleCnt="0"/>
      <dgm:spPr/>
    </dgm:pt>
    <dgm:pt modelId="{C4091194-C26E-4F0F-8953-4BC0A4A96D3A}" type="pres">
      <dgm:prSet presAssocID="{13469E7D-A5B6-455D-8EE1-34D76C3F8933}"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Bitcoin"/>
        </a:ext>
      </dgm:extLst>
    </dgm:pt>
    <dgm:pt modelId="{1E7313C6-394D-47F1-9433-85BFE117D299}" type="pres">
      <dgm:prSet presAssocID="{13469E7D-A5B6-455D-8EE1-34D76C3F8933}" presName="iconSpace" presStyleCnt="0"/>
      <dgm:spPr/>
    </dgm:pt>
    <dgm:pt modelId="{C76598D3-09CA-46CE-8DEF-43E804DA9F3C}" type="pres">
      <dgm:prSet presAssocID="{13469E7D-A5B6-455D-8EE1-34D76C3F8933}" presName="parTx" presStyleLbl="revTx" presStyleIdx="4" presStyleCnt="8">
        <dgm:presLayoutVars>
          <dgm:chMax val="0"/>
          <dgm:chPref val="0"/>
        </dgm:presLayoutVars>
      </dgm:prSet>
      <dgm:spPr/>
      <dgm:t>
        <a:bodyPr/>
        <a:lstStyle/>
        <a:p>
          <a:endParaRPr lang="en-ZA"/>
        </a:p>
      </dgm:t>
    </dgm:pt>
    <dgm:pt modelId="{C1CCA0CA-BD8E-45D6-A6B7-24987D1FE3C9}" type="pres">
      <dgm:prSet presAssocID="{13469E7D-A5B6-455D-8EE1-34D76C3F8933}" presName="txSpace" presStyleCnt="0"/>
      <dgm:spPr/>
    </dgm:pt>
    <dgm:pt modelId="{A49AE39C-D81E-4FB9-A005-AC68411A263F}" type="pres">
      <dgm:prSet presAssocID="{13469E7D-A5B6-455D-8EE1-34D76C3F8933}" presName="desTx" presStyleLbl="revTx" presStyleIdx="5" presStyleCnt="8" custLinFactY="-31123" custLinFactNeighborX="1139" custLinFactNeighborY="-100000">
        <dgm:presLayoutVars/>
      </dgm:prSet>
      <dgm:spPr/>
      <dgm:t>
        <a:bodyPr/>
        <a:lstStyle/>
        <a:p>
          <a:endParaRPr lang="en-ZA"/>
        </a:p>
      </dgm:t>
    </dgm:pt>
    <dgm:pt modelId="{CC788AFE-ED16-4792-8FF2-D11D562AE2E1}" type="pres">
      <dgm:prSet presAssocID="{98B9E525-6B0B-4CCD-B7AB-36F22B41F00E}" presName="sibTrans" presStyleCnt="0"/>
      <dgm:spPr/>
    </dgm:pt>
    <dgm:pt modelId="{9C61BAE0-A181-41C9-ABBA-BCEA57B7918F}" type="pres">
      <dgm:prSet presAssocID="{7F4DEC40-A80E-44C5-9307-6954263E6282}" presName="compNode" presStyleCnt="0"/>
      <dgm:spPr/>
    </dgm:pt>
    <dgm:pt modelId="{21625524-C54B-4DA1-BB99-059C272114F1}" type="pres">
      <dgm:prSet presAssocID="{7F4DEC40-A80E-44C5-9307-6954263E6282}"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Dollar"/>
        </a:ext>
      </dgm:extLst>
    </dgm:pt>
    <dgm:pt modelId="{A9CECCF8-02B0-4AF6-B03D-2A662286A305}" type="pres">
      <dgm:prSet presAssocID="{7F4DEC40-A80E-44C5-9307-6954263E6282}" presName="iconSpace" presStyleCnt="0"/>
      <dgm:spPr/>
    </dgm:pt>
    <dgm:pt modelId="{A41E699C-7E56-4FE2-A93E-CA84FAC8D548}" type="pres">
      <dgm:prSet presAssocID="{7F4DEC40-A80E-44C5-9307-6954263E6282}" presName="parTx" presStyleLbl="revTx" presStyleIdx="6" presStyleCnt="8">
        <dgm:presLayoutVars>
          <dgm:chMax val="0"/>
          <dgm:chPref val="0"/>
        </dgm:presLayoutVars>
      </dgm:prSet>
      <dgm:spPr/>
      <dgm:t>
        <a:bodyPr/>
        <a:lstStyle/>
        <a:p>
          <a:endParaRPr lang="en-ZA"/>
        </a:p>
      </dgm:t>
    </dgm:pt>
    <dgm:pt modelId="{BB24E269-2293-4709-A25E-9A5E4B488A6A}" type="pres">
      <dgm:prSet presAssocID="{7F4DEC40-A80E-44C5-9307-6954263E6282}" presName="txSpace" presStyleCnt="0"/>
      <dgm:spPr/>
    </dgm:pt>
    <dgm:pt modelId="{5AB0F0E6-4E19-441B-9938-C3FD5246E819}" type="pres">
      <dgm:prSet presAssocID="{7F4DEC40-A80E-44C5-9307-6954263E6282}" presName="desTx" presStyleLbl="revTx" presStyleIdx="7" presStyleCnt="8" custLinFactY="-31123" custLinFactNeighborX="-4392" custLinFactNeighborY="-100000">
        <dgm:presLayoutVars/>
      </dgm:prSet>
      <dgm:spPr/>
      <dgm:t>
        <a:bodyPr/>
        <a:lstStyle/>
        <a:p>
          <a:endParaRPr lang="en-ZA"/>
        </a:p>
      </dgm:t>
    </dgm:pt>
  </dgm:ptLst>
  <dgm:cxnLst>
    <dgm:cxn modelId="{6B7F5B52-5EA5-4739-8BBA-C79E03D94833}" srcId="{13469E7D-A5B6-455D-8EE1-34D76C3F8933}" destId="{B6A9EFCC-BB9B-4664-9199-08B2C5D5E497}" srcOrd="1" destOrd="0" parTransId="{273C48A4-AA78-4CE2-9C9F-2C33982A0749}" sibTransId="{336EEEB4-C7E3-4C59-A743-B2E402BE5DDC}"/>
    <dgm:cxn modelId="{593AED1D-640E-4C60-969B-83C448FFD944}" srcId="{E67F8471-E3BE-4E06-BF59-AFA32B9F48F6}" destId="{13469E7D-A5B6-455D-8EE1-34D76C3F8933}" srcOrd="2" destOrd="0" parTransId="{06D019B3-331C-4BFB-8C8E-5E180094AFA6}" sibTransId="{98B9E525-6B0B-4CCD-B7AB-36F22B41F00E}"/>
    <dgm:cxn modelId="{C6144DD6-E5D3-49CF-861F-B9B0E2DA52F8}" srcId="{E67F8471-E3BE-4E06-BF59-AFA32B9F48F6}" destId="{63896286-73B6-4040-8F35-9AE47B3C8B88}" srcOrd="0" destOrd="0" parTransId="{AD562C7B-7312-484E-96DC-75BB2AF8C29D}" sibTransId="{6323EAB9-0133-4C70-AA68-27E184D1F62E}"/>
    <dgm:cxn modelId="{EA9EAFFD-C9A9-441D-9CE1-F021D8D47241}" srcId="{E67F8471-E3BE-4E06-BF59-AFA32B9F48F6}" destId="{99B3276A-87A8-48CD-982B-6D8C81159CFB}" srcOrd="1" destOrd="0" parTransId="{75083055-C5D0-4D63-8626-DFB2495D2D7C}" sibTransId="{94FE6354-04C6-4F45-9837-871857BDF8CF}"/>
    <dgm:cxn modelId="{788D909E-EC87-43B2-B2BE-7FFDAFCD1B23}" type="presOf" srcId="{F4652E8C-AB45-4A9B-A1A2-A9005DC99913}" destId="{A49AE39C-D81E-4FB9-A005-AC68411A263F}" srcOrd="0" destOrd="0" presId="urn:microsoft.com/office/officeart/2018/5/layout/CenteredIconLabelDescriptionList"/>
    <dgm:cxn modelId="{D41B9614-13B6-4593-A381-B717DB6469E4}" type="presOf" srcId="{E67F8471-E3BE-4E06-BF59-AFA32B9F48F6}" destId="{B0A0072C-CD11-427B-8E50-17AA0498DBD0}" srcOrd="0" destOrd="0" presId="urn:microsoft.com/office/officeart/2018/5/layout/CenteredIconLabelDescriptionList"/>
    <dgm:cxn modelId="{69FA1400-6FE6-4A5C-9D85-85B82C27A0A6}" srcId="{13469E7D-A5B6-455D-8EE1-34D76C3F8933}" destId="{F4652E8C-AB45-4A9B-A1A2-A9005DC99913}" srcOrd="0" destOrd="0" parTransId="{C694B547-F1E5-470C-8875-389549485EB3}" sibTransId="{AF8A0328-FA84-4C08-980F-89EEA61A7E68}"/>
    <dgm:cxn modelId="{376B3D97-0581-47D7-9654-D6536F5EF588}" srcId="{7F4DEC40-A80E-44C5-9307-6954263E6282}" destId="{E5F5BA8C-BA72-488F-9424-C28FB493D622}" srcOrd="0" destOrd="0" parTransId="{A7DBE7BB-8163-4B69-8703-B2B9F53F6E04}" sibTransId="{7AC760DB-473A-4441-ABE5-B9504B089437}"/>
    <dgm:cxn modelId="{6C169F09-E99E-45D8-A1BF-020FCFAA8C4F}" type="presOf" srcId="{7F4DEC40-A80E-44C5-9307-6954263E6282}" destId="{A41E699C-7E56-4FE2-A93E-CA84FAC8D548}" srcOrd="0" destOrd="0" presId="urn:microsoft.com/office/officeart/2018/5/layout/CenteredIconLabelDescriptionList"/>
    <dgm:cxn modelId="{7A8F32BA-4B1D-46AB-9212-6CCBAC004566}" type="presOf" srcId="{99B3276A-87A8-48CD-982B-6D8C81159CFB}" destId="{CF45A84A-0BD9-4D45-BB8A-370D871D44AF}" srcOrd="0" destOrd="0" presId="urn:microsoft.com/office/officeart/2018/5/layout/CenteredIconLabelDescriptionList"/>
    <dgm:cxn modelId="{C3BF4188-5EE3-4615-A485-D71162485D59}" type="presOf" srcId="{63896286-73B6-4040-8F35-9AE47B3C8B88}" destId="{0EA3ABBF-A943-4B09-AD54-D81CCFBA9280}" srcOrd="0" destOrd="0" presId="urn:microsoft.com/office/officeart/2018/5/layout/CenteredIconLabelDescriptionList"/>
    <dgm:cxn modelId="{6D618BAD-E4DF-4C54-B493-9C98F2537959}" type="presOf" srcId="{13469E7D-A5B6-455D-8EE1-34D76C3F8933}" destId="{C76598D3-09CA-46CE-8DEF-43E804DA9F3C}" srcOrd="0" destOrd="0" presId="urn:microsoft.com/office/officeart/2018/5/layout/CenteredIconLabelDescriptionList"/>
    <dgm:cxn modelId="{D541D169-C266-46F8-BDC0-6A71A13A2937}" srcId="{E67F8471-E3BE-4E06-BF59-AFA32B9F48F6}" destId="{7F4DEC40-A80E-44C5-9307-6954263E6282}" srcOrd="3" destOrd="0" parTransId="{B7964C64-A1C6-46E2-888E-639227DDD107}" sibTransId="{5DF54133-18AF-4FAF-9040-79C4DA3A92B7}"/>
    <dgm:cxn modelId="{87824D1E-5EA4-47B0-BC04-35B0214B4966}" type="presOf" srcId="{B6A9EFCC-BB9B-4664-9199-08B2C5D5E497}" destId="{A49AE39C-D81E-4FB9-A005-AC68411A263F}" srcOrd="0" destOrd="1" presId="urn:microsoft.com/office/officeart/2018/5/layout/CenteredIconLabelDescriptionList"/>
    <dgm:cxn modelId="{C6D49C35-7BAE-4F54-A036-839B548B815A}" type="presOf" srcId="{E5F5BA8C-BA72-488F-9424-C28FB493D622}" destId="{5AB0F0E6-4E19-441B-9938-C3FD5246E819}" srcOrd="0" destOrd="0" presId="urn:microsoft.com/office/officeart/2018/5/layout/CenteredIconLabelDescriptionList"/>
    <dgm:cxn modelId="{AB3098A8-8B6E-47A7-AA9B-4AA315F7F100}" type="presParOf" srcId="{B0A0072C-CD11-427B-8E50-17AA0498DBD0}" destId="{DF7252B8-E2FE-4109-8599-153850A60F79}" srcOrd="0" destOrd="0" presId="urn:microsoft.com/office/officeart/2018/5/layout/CenteredIconLabelDescriptionList"/>
    <dgm:cxn modelId="{B6F2CA08-0467-474C-AC5B-4F685DBB2DF6}" type="presParOf" srcId="{DF7252B8-E2FE-4109-8599-153850A60F79}" destId="{44BAD88F-4871-4C87-B19B-2A4F424FAE84}" srcOrd="0" destOrd="0" presId="urn:microsoft.com/office/officeart/2018/5/layout/CenteredIconLabelDescriptionList"/>
    <dgm:cxn modelId="{CE38D518-057F-4B22-82D1-9E1050484007}" type="presParOf" srcId="{DF7252B8-E2FE-4109-8599-153850A60F79}" destId="{975BA856-0212-47A5-99D2-EBEB532ED925}" srcOrd="1" destOrd="0" presId="urn:microsoft.com/office/officeart/2018/5/layout/CenteredIconLabelDescriptionList"/>
    <dgm:cxn modelId="{1FC1ED51-C6BC-4E59-98A2-B23B6E21B54B}" type="presParOf" srcId="{DF7252B8-E2FE-4109-8599-153850A60F79}" destId="{0EA3ABBF-A943-4B09-AD54-D81CCFBA9280}" srcOrd="2" destOrd="0" presId="urn:microsoft.com/office/officeart/2018/5/layout/CenteredIconLabelDescriptionList"/>
    <dgm:cxn modelId="{5A195409-A7E5-4860-BD10-0F8D8B2E548B}" type="presParOf" srcId="{DF7252B8-E2FE-4109-8599-153850A60F79}" destId="{AEF72763-727A-49E7-9868-C024D07D38EE}" srcOrd="3" destOrd="0" presId="urn:microsoft.com/office/officeart/2018/5/layout/CenteredIconLabelDescriptionList"/>
    <dgm:cxn modelId="{21670F7A-A45C-46EA-92BE-74A9BC5C94A3}" type="presParOf" srcId="{DF7252B8-E2FE-4109-8599-153850A60F79}" destId="{C6104C52-5523-468F-96FD-0DD608232938}" srcOrd="4" destOrd="0" presId="urn:microsoft.com/office/officeart/2018/5/layout/CenteredIconLabelDescriptionList"/>
    <dgm:cxn modelId="{B0274C69-4D7F-48F4-88F6-8BDD848A2529}" type="presParOf" srcId="{B0A0072C-CD11-427B-8E50-17AA0498DBD0}" destId="{3B423C69-8BA0-4D59-ACD9-CCFFEEA32445}" srcOrd="1" destOrd="0" presId="urn:microsoft.com/office/officeart/2018/5/layout/CenteredIconLabelDescriptionList"/>
    <dgm:cxn modelId="{EF1A70C0-59A3-43CF-BF23-64B7B83A006C}" type="presParOf" srcId="{B0A0072C-CD11-427B-8E50-17AA0498DBD0}" destId="{56A98AB8-363B-40FF-A9D1-4DF2EB2C003D}" srcOrd="2" destOrd="0" presId="urn:microsoft.com/office/officeart/2018/5/layout/CenteredIconLabelDescriptionList"/>
    <dgm:cxn modelId="{29CB10F0-A9A0-4D39-AEB5-B448C1B2ADBD}" type="presParOf" srcId="{56A98AB8-363B-40FF-A9D1-4DF2EB2C003D}" destId="{5913D4A6-3703-4315-BA86-DA499BAAF436}" srcOrd="0" destOrd="0" presId="urn:microsoft.com/office/officeart/2018/5/layout/CenteredIconLabelDescriptionList"/>
    <dgm:cxn modelId="{BE11A997-7690-4B53-A688-11761214B896}" type="presParOf" srcId="{56A98AB8-363B-40FF-A9D1-4DF2EB2C003D}" destId="{E4B9C313-CE75-4D71-8DC7-4C80AD1EAF6E}" srcOrd="1" destOrd="0" presId="urn:microsoft.com/office/officeart/2018/5/layout/CenteredIconLabelDescriptionList"/>
    <dgm:cxn modelId="{AD2B0C41-914A-4318-AA6B-E541365C99A8}" type="presParOf" srcId="{56A98AB8-363B-40FF-A9D1-4DF2EB2C003D}" destId="{CF45A84A-0BD9-4D45-BB8A-370D871D44AF}" srcOrd="2" destOrd="0" presId="urn:microsoft.com/office/officeart/2018/5/layout/CenteredIconLabelDescriptionList"/>
    <dgm:cxn modelId="{52C1A68B-0912-42ED-8600-273D17F12890}" type="presParOf" srcId="{56A98AB8-363B-40FF-A9D1-4DF2EB2C003D}" destId="{4B8E1B0D-7577-4B67-B6C4-A726FFEFA6CA}" srcOrd="3" destOrd="0" presId="urn:microsoft.com/office/officeart/2018/5/layout/CenteredIconLabelDescriptionList"/>
    <dgm:cxn modelId="{016345B2-E125-4B03-9F5C-9DF3F3D51F14}" type="presParOf" srcId="{56A98AB8-363B-40FF-A9D1-4DF2EB2C003D}" destId="{709F3280-AAC4-483E-BAB6-88E6BFFFEC8E}" srcOrd="4" destOrd="0" presId="urn:microsoft.com/office/officeart/2018/5/layout/CenteredIconLabelDescriptionList"/>
    <dgm:cxn modelId="{0CAB9567-E7A2-45E2-A4C1-A397A2F52DAC}" type="presParOf" srcId="{B0A0072C-CD11-427B-8E50-17AA0498DBD0}" destId="{A8391B2D-753B-492E-9640-F880FB9F83F2}" srcOrd="3" destOrd="0" presId="urn:microsoft.com/office/officeart/2018/5/layout/CenteredIconLabelDescriptionList"/>
    <dgm:cxn modelId="{FCF2031F-542F-451B-A812-32562FD52A06}" type="presParOf" srcId="{B0A0072C-CD11-427B-8E50-17AA0498DBD0}" destId="{694D2D7E-1DC4-41FF-80F8-AB7BD44322E5}" srcOrd="4" destOrd="0" presId="urn:microsoft.com/office/officeart/2018/5/layout/CenteredIconLabelDescriptionList"/>
    <dgm:cxn modelId="{92913C41-EC9B-4B1B-A4CE-A81489032618}" type="presParOf" srcId="{694D2D7E-1DC4-41FF-80F8-AB7BD44322E5}" destId="{C4091194-C26E-4F0F-8953-4BC0A4A96D3A}" srcOrd="0" destOrd="0" presId="urn:microsoft.com/office/officeart/2018/5/layout/CenteredIconLabelDescriptionList"/>
    <dgm:cxn modelId="{C9E8659A-E107-455F-B72F-887F0A299D48}" type="presParOf" srcId="{694D2D7E-1DC4-41FF-80F8-AB7BD44322E5}" destId="{1E7313C6-394D-47F1-9433-85BFE117D299}" srcOrd="1" destOrd="0" presId="urn:microsoft.com/office/officeart/2018/5/layout/CenteredIconLabelDescriptionList"/>
    <dgm:cxn modelId="{ECDB7296-AAE3-41C2-BAD6-18BC43B76D10}" type="presParOf" srcId="{694D2D7E-1DC4-41FF-80F8-AB7BD44322E5}" destId="{C76598D3-09CA-46CE-8DEF-43E804DA9F3C}" srcOrd="2" destOrd="0" presId="urn:microsoft.com/office/officeart/2018/5/layout/CenteredIconLabelDescriptionList"/>
    <dgm:cxn modelId="{5F67A013-3508-4037-BA81-362A24CA6833}" type="presParOf" srcId="{694D2D7E-1DC4-41FF-80F8-AB7BD44322E5}" destId="{C1CCA0CA-BD8E-45D6-A6B7-24987D1FE3C9}" srcOrd="3" destOrd="0" presId="urn:microsoft.com/office/officeart/2018/5/layout/CenteredIconLabelDescriptionList"/>
    <dgm:cxn modelId="{DCB1CC21-C86A-4859-87DC-19F5DF91A6F6}" type="presParOf" srcId="{694D2D7E-1DC4-41FF-80F8-AB7BD44322E5}" destId="{A49AE39C-D81E-4FB9-A005-AC68411A263F}" srcOrd="4" destOrd="0" presId="urn:microsoft.com/office/officeart/2018/5/layout/CenteredIconLabelDescriptionList"/>
    <dgm:cxn modelId="{FFEB6D3E-634D-4A00-8A51-90ABA0F33DA8}" type="presParOf" srcId="{B0A0072C-CD11-427B-8E50-17AA0498DBD0}" destId="{CC788AFE-ED16-4792-8FF2-D11D562AE2E1}" srcOrd="5" destOrd="0" presId="urn:microsoft.com/office/officeart/2018/5/layout/CenteredIconLabelDescriptionList"/>
    <dgm:cxn modelId="{E219F356-29DE-4998-B53D-EAA90432F725}" type="presParOf" srcId="{B0A0072C-CD11-427B-8E50-17AA0498DBD0}" destId="{9C61BAE0-A181-41C9-ABBA-BCEA57B7918F}" srcOrd="6" destOrd="0" presId="urn:microsoft.com/office/officeart/2018/5/layout/CenteredIconLabelDescriptionList"/>
    <dgm:cxn modelId="{8B78D445-9E8B-40AB-837A-4999D819F30F}" type="presParOf" srcId="{9C61BAE0-A181-41C9-ABBA-BCEA57B7918F}" destId="{21625524-C54B-4DA1-BB99-059C272114F1}" srcOrd="0" destOrd="0" presId="urn:microsoft.com/office/officeart/2018/5/layout/CenteredIconLabelDescriptionList"/>
    <dgm:cxn modelId="{BF6B6C86-0D5A-42ED-A2D2-955FE6506069}" type="presParOf" srcId="{9C61BAE0-A181-41C9-ABBA-BCEA57B7918F}" destId="{A9CECCF8-02B0-4AF6-B03D-2A662286A305}" srcOrd="1" destOrd="0" presId="urn:microsoft.com/office/officeart/2018/5/layout/CenteredIconLabelDescriptionList"/>
    <dgm:cxn modelId="{7B2E5152-47B4-4535-BC6F-F2C77D8A5643}" type="presParOf" srcId="{9C61BAE0-A181-41C9-ABBA-BCEA57B7918F}" destId="{A41E699C-7E56-4FE2-A93E-CA84FAC8D548}" srcOrd="2" destOrd="0" presId="urn:microsoft.com/office/officeart/2018/5/layout/CenteredIconLabelDescriptionList"/>
    <dgm:cxn modelId="{F5C8C9E2-B794-466F-91A4-8C8B7632650A}" type="presParOf" srcId="{9C61BAE0-A181-41C9-ABBA-BCEA57B7918F}" destId="{BB24E269-2293-4709-A25E-9A5E4B488A6A}" srcOrd="3" destOrd="0" presId="urn:microsoft.com/office/officeart/2018/5/layout/CenteredIconLabelDescriptionList"/>
    <dgm:cxn modelId="{4E9C2FE5-35E0-457D-905F-6B6F0775F67A}" type="presParOf" srcId="{9C61BAE0-A181-41C9-ABBA-BCEA57B7918F}" destId="{5AB0F0E6-4E19-441B-9938-C3FD5246E81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ABCEB-7B7E-40F2-BB66-2AFE76179043}">
      <dsp:nvSpPr>
        <dsp:cNvPr id="0" name=""/>
        <dsp:cNvSpPr/>
      </dsp:nvSpPr>
      <dsp:spPr>
        <a:xfrm>
          <a:off x="626907" y="572554"/>
          <a:ext cx="1248979" cy="12489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19EA0A-8378-417F-B3C2-14D3D56D96AD}">
      <dsp:nvSpPr>
        <dsp:cNvPr id="0" name=""/>
        <dsp:cNvSpPr/>
      </dsp:nvSpPr>
      <dsp:spPr>
        <a:xfrm>
          <a:off x="893083" y="838730"/>
          <a:ext cx="716627" cy="716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4428A9-8D09-4BB1-A59E-BE3476A8A831}">
      <dsp:nvSpPr>
        <dsp:cNvPr id="0" name=""/>
        <dsp:cNvSpPr/>
      </dsp:nvSpPr>
      <dsp:spPr>
        <a:xfrm>
          <a:off x="227643" y="2210561"/>
          <a:ext cx="2047508" cy="123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defRPr cap="all"/>
          </a:pPr>
          <a:r>
            <a:rPr lang="en-US" sz="1100" kern="1200"/>
            <a:t>The Net Operating Income produced by the commercial property is enough to cover all costs pertaining to the property. </a:t>
          </a:r>
        </a:p>
      </dsp:txBody>
      <dsp:txXfrm>
        <a:off x="227643" y="2210561"/>
        <a:ext cx="2047508" cy="1239609"/>
      </dsp:txXfrm>
    </dsp:sp>
    <dsp:sp modelId="{4820500B-B5B0-41B4-B036-9D478DCBCB19}">
      <dsp:nvSpPr>
        <dsp:cNvPr id="0" name=""/>
        <dsp:cNvSpPr/>
      </dsp:nvSpPr>
      <dsp:spPr>
        <a:xfrm>
          <a:off x="3032729" y="572554"/>
          <a:ext cx="1248979" cy="12489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AE12D-501C-4B04-B99B-9947A31B59E0}">
      <dsp:nvSpPr>
        <dsp:cNvPr id="0" name=""/>
        <dsp:cNvSpPr/>
      </dsp:nvSpPr>
      <dsp:spPr>
        <a:xfrm>
          <a:off x="3298906" y="838730"/>
          <a:ext cx="716627" cy="716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D628AF-0E16-4A06-AD7C-5635A6CCB798}">
      <dsp:nvSpPr>
        <dsp:cNvPr id="0" name=""/>
        <dsp:cNvSpPr/>
      </dsp:nvSpPr>
      <dsp:spPr>
        <a:xfrm>
          <a:off x="2633465" y="2210561"/>
          <a:ext cx="2047508" cy="123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defRPr cap="all"/>
          </a:pPr>
          <a:r>
            <a:rPr lang="en-US" sz="1100" kern="1200"/>
            <a:t>Average Return On Equity of 21,88% at the end of the 8</a:t>
          </a:r>
          <a:r>
            <a:rPr lang="en-US" sz="1100" kern="1200" baseline="30000"/>
            <a:t>th</a:t>
          </a:r>
          <a:r>
            <a:rPr lang="en-US" sz="1100" kern="1200"/>
            <a:t> year, when it is sold.</a:t>
          </a:r>
        </a:p>
      </dsp:txBody>
      <dsp:txXfrm>
        <a:off x="2633465" y="2210561"/>
        <a:ext cx="2047508" cy="1239609"/>
      </dsp:txXfrm>
    </dsp:sp>
    <dsp:sp modelId="{9A31544A-E26D-4ED8-8034-B783724C3C53}">
      <dsp:nvSpPr>
        <dsp:cNvPr id="0" name=""/>
        <dsp:cNvSpPr/>
      </dsp:nvSpPr>
      <dsp:spPr>
        <a:xfrm>
          <a:off x="5438552" y="572554"/>
          <a:ext cx="1248979" cy="12489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F9D853-AC2C-4A83-A2B6-F97ADAB99208}">
      <dsp:nvSpPr>
        <dsp:cNvPr id="0" name=""/>
        <dsp:cNvSpPr/>
      </dsp:nvSpPr>
      <dsp:spPr>
        <a:xfrm>
          <a:off x="5704728" y="838730"/>
          <a:ext cx="716627" cy="716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4E3576-0551-48D6-B067-3A4851CE5D1B}">
      <dsp:nvSpPr>
        <dsp:cNvPr id="0" name=""/>
        <dsp:cNvSpPr/>
      </dsp:nvSpPr>
      <dsp:spPr>
        <a:xfrm>
          <a:off x="5039287" y="2210561"/>
          <a:ext cx="2047508" cy="123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defRPr cap="all"/>
          </a:pPr>
          <a:r>
            <a:rPr lang="en-US" sz="1100" kern="1200" dirty="0"/>
            <a:t>The property is situated within Africa’s richest square mile (Sandton), which adds to its desirability even more, as all services such as; Banks, shops and restaurants are all within a small radius. </a:t>
          </a:r>
        </a:p>
      </dsp:txBody>
      <dsp:txXfrm>
        <a:off x="5039287" y="2210561"/>
        <a:ext cx="2047508" cy="1239609"/>
      </dsp:txXfrm>
    </dsp:sp>
    <dsp:sp modelId="{4E13511C-6916-4694-95B6-E79B8014E00A}">
      <dsp:nvSpPr>
        <dsp:cNvPr id="0" name=""/>
        <dsp:cNvSpPr/>
      </dsp:nvSpPr>
      <dsp:spPr>
        <a:xfrm>
          <a:off x="7844374" y="572554"/>
          <a:ext cx="1248979" cy="12489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37C22E-BEB4-46A3-ABAA-36BB8BAEF3B1}">
      <dsp:nvSpPr>
        <dsp:cNvPr id="0" name=""/>
        <dsp:cNvSpPr/>
      </dsp:nvSpPr>
      <dsp:spPr>
        <a:xfrm>
          <a:off x="8110550" y="838730"/>
          <a:ext cx="716627" cy="716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89BC9A-E77F-4C05-91D9-8458F6A6F3F4}">
      <dsp:nvSpPr>
        <dsp:cNvPr id="0" name=""/>
        <dsp:cNvSpPr/>
      </dsp:nvSpPr>
      <dsp:spPr>
        <a:xfrm>
          <a:off x="7445110" y="2210561"/>
          <a:ext cx="2047508" cy="123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defRPr cap="all"/>
          </a:pPr>
          <a:r>
            <a:rPr lang="en-US" sz="1100" kern="1200"/>
            <a:t>The profitable aspects highlighted within the ROE of the property, paired with the recent prosperity of the location lead us to believe that this is a viable and profitable investment opportunity for the investor, given her strategy. </a:t>
          </a:r>
        </a:p>
      </dsp:txBody>
      <dsp:txXfrm>
        <a:off x="7445110" y="2210561"/>
        <a:ext cx="2047508" cy="1239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9FCFA-CDE2-48AB-BFF6-DD822DD7A8C5}">
      <dsp:nvSpPr>
        <dsp:cNvPr id="0" name=""/>
        <dsp:cNvSpPr/>
      </dsp:nvSpPr>
      <dsp:spPr>
        <a:xfrm>
          <a:off x="0" y="603"/>
          <a:ext cx="6596063" cy="1411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579B4-D3DC-4F50-87D6-179F7CA2B43A}">
      <dsp:nvSpPr>
        <dsp:cNvPr id="0" name=""/>
        <dsp:cNvSpPr/>
      </dsp:nvSpPr>
      <dsp:spPr>
        <a:xfrm>
          <a:off x="427016" y="318218"/>
          <a:ext cx="776392" cy="776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EF5B4C-F4F0-4EB1-84A7-563CDC7AEFAA}">
      <dsp:nvSpPr>
        <dsp:cNvPr id="0" name=""/>
        <dsp:cNvSpPr/>
      </dsp:nvSpPr>
      <dsp:spPr>
        <a:xfrm>
          <a:off x="1630424" y="603"/>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lvl="0" algn="l" defTabSz="755650">
            <a:lnSpc>
              <a:spcPct val="90000"/>
            </a:lnSpc>
            <a:spcBef>
              <a:spcPct val="0"/>
            </a:spcBef>
            <a:spcAft>
              <a:spcPct val="35000"/>
            </a:spcAft>
          </a:pPr>
          <a:r>
            <a:rPr lang="en-GB" sz="1700" kern="1200"/>
            <a:t>The Stellenbosch real estate market has experienced significant growth in the past few years and despite volatile economic conditions, the market outlook bodes well for further capital appreciation. </a:t>
          </a:r>
          <a:endParaRPr lang="en-US" sz="1700" kern="1200"/>
        </a:p>
      </dsp:txBody>
      <dsp:txXfrm>
        <a:off x="1630424" y="603"/>
        <a:ext cx="4965638" cy="1411623"/>
      </dsp:txXfrm>
    </dsp:sp>
    <dsp:sp modelId="{707B9186-27B0-4CC7-B193-ECDD436591E0}">
      <dsp:nvSpPr>
        <dsp:cNvPr id="0" name=""/>
        <dsp:cNvSpPr/>
      </dsp:nvSpPr>
      <dsp:spPr>
        <a:xfrm>
          <a:off x="0" y="1765132"/>
          <a:ext cx="6596063" cy="1411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824A97-A771-47C7-B5AD-4D12E9E1A6A4}">
      <dsp:nvSpPr>
        <dsp:cNvPr id="0" name=""/>
        <dsp:cNvSpPr/>
      </dsp:nvSpPr>
      <dsp:spPr>
        <a:xfrm>
          <a:off x="427016" y="2082747"/>
          <a:ext cx="776392" cy="776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84EC3-5A37-4C91-B3E1-8916C66BD4BD}">
      <dsp:nvSpPr>
        <dsp:cNvPr id="0" name=""/>
        <dsp:cNvSpPr/>
      </dsp:nvSpPr>
      <dsp:spPr>
        <a:xfrm>
          <a:off x="1630424" y="1765132"/>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lvl="0" algn="l" defTabSz="755650">
            <a:lnSpc>
              <a:spcPct val="90000"/>
            </a:lnSpc>
            <a:spcBef>
              <a:spcPct val="0"/>
            </a:spcBef>
            <a:spcAft>
              <a:spcPct val="35000"/>
            </a:spcAft>
          </a:pPr>
          <a:r>
            <a:rPr lang="en-GB" sz="1700" kern="1200"/>
            <a:t>Although initial costs are high, the equity-build forecast over the 8-year period provides the necessary equity value. </a:t>
          </a:r>
          <a:endParaRPr lang="en-US" sz="1700" kern="1200"/>
        </a:p>
      </dsp:txBody>
      <dsp:txXfrm>
        <a:off x="1630424" y="1765132"/>
        <a:ext cx="4965638" cy="1411623"/>
      </dsp:txXfrm>
    </dsp:sp>
    <dsp:sp modelId="{4A21BB44-F461-4092-91B6-8335CCE11677}">
      <dsp:nvSpPr>
        <dsp:cNvPr id="0" name=""/>
        <dsp:cNvSpPr/>
      </dsp:nvSpPr>
      <dsp:spPr>
        <a:xfrm>
          <a:off x="0" y="3529661"/>
          <a:ext cx="6596063" cy="1411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4ACA2-5D08-488E-BE10-9F85B3FCF880}">
      <dsp:nvSpPr>
        <dsp:cNvPr id="0" name=""/>
        <dsp:cNvSpPr/>
      </dsp:nvSpPr>
      <dsp:spPr>
        <a:xfrm>
          <a:off x="427016" y="3847276"/>
          <a:ext cx="776392" cy="776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DD9543-A3F6-4F08-85A8-6B69EF0B88DF}">
      <dsp:nvSpPr>
        <dsp:cNvPr id="0" name=""/>
        <dsp:cNvSpPr/>
      </dsp:nvSpPr>
      <dsp:spPr>
        <a:xfrm>
          <a:off x="1630424" y="3529661"/>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lvl="0" algn="l" defTabSz="755650">
            <a:lnSpc>
              <a:spcPct val="90000"/>
            </a:lnSpc>
            <a:spcBef>
              <a:spcPct val="0"/>
            </a:spcBef>
            <a:spcAft>
              <a:spcPct val="35000"/>
            </a:spcAft>
          </a:pPr>
          <a:r>
            <a:rPr lang="en-GB" sz="1700" kern="1200"/>
            <a:t>The investment is in line with the investors strategy and proves profitable (27.29% AVG ROE) in the 8- year period forecasted. </a:t>
          </a:r>
          <a:endParaRPr lang="en-US" sz="1700" kern="1200"/>
        </a:p>
      </dsp:txBody>
      <dsp:txXfrm>
        <a:off x="1630424" y="3529661"/>
        <a:ext cx="4965638" cy="14116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937CE-A997-449F-BF8C-F4CBF569EB90}">
      <dsp:nvSpPr>
        <dsp:cNvPr id="0" name=""/>
        <dsp:cNvSpPr/>
      </dsp:nvSpPr>
      <dsp:spPr>
        <a:xfrm>
          <a:off x="77500" y="403107"/>
          <a:ext cx="1266322" cy="126632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007A7-FF1E-4E92-82A7-3DBF32CB3BDE}">
      <dsp:nvSpPr>
        <dsp:cNvPr id="0" name=""/>
        <dsp:cNvSpPr/>
      </dsp:nvSpPr>
      <dsp:spPr>
        <a:xfrm>
          <a:off x="343428" y="669035"/>
          <a:ext cx="734467" cy="734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C3E18C-5320-419D-8471-CF0FF2C216C2}">
      <dsp:nvSpPr>
        <dsp:cNvPr id="0" name=""/>
        <dsp:cNvSpPr/>
      </dsp:nvSpPr>
      <dsp:spPr>
        <a:xfrm>
          <a:off x="1615178" y="403107"/>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33400">
            <a:lnSpc>
              <a:spcPct val="90000"/>
            </a:lnSpc>
            <a:spcBef>
              <a:spcPct val="0"/>
            </a:spcBef>
            <a:spcAft>
              <a:spcPct val="35000"/>
            </a:spcAft>
          </a:pPr>
          <a:r>
            <a:rPr lang="en-ZA" sz="1200" kern="1200" dirty="0" smtClean="0"/>
            <a:t>A Discounted Cash Flow approach is utilized for this commercial property using </a:t>
          </a:r>
          <a:r>
            <a:rPr lang="en-ZA" sz="1200" kern="1200" dirty="0"/>
            <a:t>the </a:t>
          </a:r>
          <a:r>
            <a:rPr lang="en-ZA" sz="1200" kern="1200" dirty="0" smtClean="0"/>
            <a:t>calculated </a:t>
          </a:r>
          <a:r>
            <a:rPr lang="en-ZA" sz="1200" kern="1200" dirty="0"/>
            <a:t>Net Operating Income </a:t>
          </a:r>
          <a:r>
            <a:rPr lang="en-ZA" sz="1200" kern="1200" dirty="0" smtClean="0"/>
            <a:t>for the 8 year investment </a:t>
          </a:r>
          <a:r>
            <a:rPr lang="en-ZA" sz="1200" kern="1200" smtClean="0"/>
            <a:t>cycle which are </a:t>
          </a:r>
          <a:r>
            <a:rPr lang="en-ZA" sz="1200" kern="1200" dirty="0" smtClean="0"/>
            <a:t>derived from the </a:t>
          </a:r>
          <a:r>
            <a:rPr lang="en-US" sz="1200" kern="1200" dirty="0"/>
            <a:t>SAPOA Operating Cost </a:t>
          </a:r>
          <a:r>
            <a:rPr lang="en-US" sz="1200" kern="1200" dirty="0" smtClean="0"/>
            <a:t>Report. The Discount rate used is 15.2% as per the </a:t>
          </a:r>
          <a:r>
            <a:rPr lang="en-US" sz="1200" kern="1200" dirty="0" smtClean="0">
              <a:latin typeface="Calibri Light"/>
              <a:ea typeface="Garamond" charset="0"/>
              <a:cs typeface="Garamond" charset="0"/>
            </a:rPr>
            <a:t>SAPOA Cap &amp; Discount Rate report, for a non CBD Prime Office</a:t>
          </a:r>
          <a:r>
            <a:rPr lang="en-US" sz="1200" kern="1200" dirty="0" smtClean="0"/>
            <a:t> .</a:t>
          </a:r>
          <a:endParaRPr lang="en-US" sz="1200" kern="1200" dirty="0"/>
        </a:p>
      </dsp:txBody>
      <dsp:txXfrm>
        <a:off x="1615178" y="403107"/>
        <a:ext cx="2984904" cy="1266322"/>
      </dsp:txXfrm>
    </dsp:sp>
    <dsp:sp modelId="{33046591-22AF-43DE-8EF3-46DC629CC1BC}">
      <dsp:nvSpPr>
        <dsp:cNvPr id="0" name=""/>
        <dsp:cNvSpPr/>
      </dsp:nvSpPr>
      <dsp:spPr>
        <a:xfrm>
          <a:off x="5120179" y="403107"/>
          <a:ext cx="1266322" cy="126632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F0A530-E43E-4DAB-92BA-68F05684A32A}">
      <dsp:nvSpPr>
        <dsp:cNvPr id="0" name=""/>
        <dsp:cNvSpPr/>
      </dsp:nvSpPr>
      <dsp:spPr>
        <a:xfrm>
          <a:off x="5386107" y="669035"/>
          <a:ext cx="734467" cy="734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EED0E0-EA67-47AA-98A3-AA20E652FEF6}">
      <dsp:nvSpPr>
        <dsp:cNvPr id="0" name=""/>
        <dsp:cNvSpPr/>
      </dsp:nvSpPr>
      <dsp:spPr>
        <a:xfrm>
          <a:off x="6657857" y="403107"/>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33400">
            <a:lnSpc>
              <a:spcPct val="90000"/>
            </a:lnSpc>
            <a:spcBef>
              <a:spcPct val="0"/>
            </a:spcBef>
            <a:spcAft>
              <a:spcPct val="35000"/>
            </a:spcAft>
          </a:pPr>
          <a:r>
            <a:rPr lang="en-US" sz="1200" kern="1200" dirty="0"/>
            <a:t>Estimated Value</a:t>
          </a:r>
          <a:r>
            <a:rPr lang="en-US" sz="1200" kern="1200" dirty="0" smtClean="0"/>
            <a:t>: </a:t>
          </a:r>
          <a:r>
            <a:rPr lang="en-ZA" sz="1200" b="0" i="0" u="none" kern="1200" dirty="0" smtClean="0"/>
            <a:t>R4 152 219,27 </a:t>
          </a:r>
          <a:endParaRPr lang="en-US" sz="1200" kern="1200" dirty="0"/>
        </a:p>
      </dsp:txBody>
      <dsp:txXfrm>
        <a:off x="6657857" y="403107"/>
        <a:ext cx="2984904" cy="1266322"/>
      </dsp:txXfrm>
    </dsp:sp>
    <dsp:sp modelId="{ACDD3046-A612-4A2F-95ED-64B5B79F452E}">
      <dsp:nvSpPr>
        <dsp:cNvPr id="0" name=""/>
        <dsp:cNvSpPr/>
      </dsp:nvSpPr>
      <dsp:spPr>
        <a:xfrm>
          <a:off x="77500" y="2353294"/>
          <a:ext cx="1266322" cy="126632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E05530-317F-47B0-BB40-2886042B81EC}">
      <dsp:nvSpPr>
        <dsp:cNvPr id="0" name=""/>
        <dsp:cNvSpPr/>
      </dsp:nvSpPr>
      <dsp:spPr>
        <a:xfrm>
          <a:off x="343428" y="2619221"/>
          <a:ext cx="734467" cy="734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94DA77-A7E5-4E8F-95EE-0F40CDEDA7E9}">
      <dsp:nvSpPr>
        <dsp:cNvPr id="0" name=""/>
        <dsp:cNvSpPr/>
      </dsp:nvSpPr>
      <dsp:spPr>
        <a:xfrm>
          <a:off x="1615178" y="2353294"/>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33400">
            <a:lnSpc>
              <a:spcPct val="90000"/>
            </a:lnSpc>
            <a:spcBef>
              <a:spcPct val="0"/>
            </a:spcBef>
            <a:spcAft>
              <a:spcPct val="35000"/>
            </a:spcAft>
          </a:pPr>
          <a:r>
            <a:rPr lang="en-US" sz="1200" kern="1200" dirty="0" smtClean="0"/>
            <a:t>A Discounted cash Flow Method is ideal for this property because it does not rely on the assumption that Net Operating income will be constant for the entire 8-year investment cycle. It allows the value to take into account the fluctuating NOI.  </a:t>
          </a:r>
          <a:endParaRPr lang="en-US" sz="1200" kern="1200" dirty="0"/>
        </a:p>
      </dsp:txBody>
      <dsp:txXfrm>
        <a:off x="1615178" y="2353294"/>
        <a:ext cx="2984904" cy="1266322"/>
      </dsp:txXfrm>
    </dsp:sp>
    <dsp:sp modelId="{4464568E-DA6C-46B8-A80A-D3E380453FC4}">
      <dsp:nvSpPr>
        <dsp:cNvPr id="0" name=""/>
        <dsp:cNvSpPr/>
      </dsp:nvSpPr>
      <dsp:spPr>
        <a:xfrm>
          <a:off x="5120179" y="2353294"/>
          <a:ext cx="1266322" cy="126632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FB935C-EF34-4D67-8A86-37EE03AD50C2}">
      <dsp:nvSpPr>
        <dsp:cNvPr id="0" name=""/>
        <dsp:cNvSpPr/>
      </dsp:nvSpPr>
      <dsp:spPr>
        <a:xfrm>
          <a:off x="5386107" y="2635626"/>
          <a:ext cx="734467" cy="701658"/>
        </a:xfrm>
        <a:prstGeom prst="rect">
          <a:avLst/>
        </a:prstGeom>
        <a:blipFill>
          <a:blip xmlns:r="http://schemas.openxmlformats.org/officeDocument/2006/relationships" r:embed="rId7">
            <a:extLst>
              <a:ext uri="{837473B0-CC2E-450A-ABE3-18F120FF3D39}">
                <a1611:picAttrSrcUrl xmlns:a1611="http://schemas.microsoft.com/office/drawing/2016/11/main" xmlns="" r:id="rId8"/>
              </a:ext>
            </a:extLst>
          </a:blip>
          <a:srcRect/>
          <a:stretch>
            <a:fillRect t="-2000" b="-2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6AF4A1-725B-4589-A877-52A25941DADA}">
      <dsp:nvSpPr>
        <dsp:cNvPr id="0" name=""/>
        <dsp:cNvSpPr/>
      </dsp:nvSpPr>
      <dsp:spPr>
        <a:xfrm>
          <a:off x="6657857" y="2353294"/>
          <a:ext cx="2984904" cy="126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33400">
            <a:lnSpc>
              <a:spcPct val="90000"/>
            </a:lnSpc>
            <a:spcBef>
              <a:spcPct val="0"/>
            </a:spcBef>
            <a:spcAft>
              <a:spcPct val="35000"/>
            </a:spcAft>
          </a:pPr>
          <a:r>
            <a:rPr lang="en-GB" sz="1200" kern="1200" dirty="0"/>
            <a:t>The property is protected by 24-hour surveillance as well as electric fencing and guard house in case of any emergencies. </a:t>
          </a:r>
          <a:endParaRPr lang="en-US" sz="1200" kern="1200" dirty="0"/>
        </a:p>
      </dsp:txBody>
      <dsp:txXfrm>
        <a:off x="6657857" y="2353294"/>
        <a:ext cx="2984904" cy="12663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D5717-B1F0-4F20-AB52-BB5B743BEF73}">
      <dsp:nvSpPr>
        <dsp:cNvPr id="0" name=""/>
        <dsp:cNvSpPr/>
      </dsp:nvSpPr>
      <dsp:spPr>
        <a:xfrm>
          <a:off x="0" y="176917"/>
          <a:ext cx="10896600" cy="13047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065E76-3588-4DAC-89F1-C1120CA00E44}">
      <dsp:nvSpPr>
        <dsp:cNvPr id="0" name=""/>
        <dsp:cNvSpPr/>
      </dsp:nvSpPr>
      <dsp:spPr>
        <a:xfrm>
          <a:off x="303883" y="553049"/>
          <a:ext cx="552515" cy="552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267F7E-8B34-4A2B-BBE2-414D55797454}">
      <dsp:nvSpPr>
        <dsp:cNvPr id="0" name=""/>
        <dsp:cNvSpPr/>
      </dsp:nvSpPr>
      <dsp:spPr>
        <a:xfrm>
          <a:off x="1160283" y="327020"/>
          <a:ext cx="4903470" cy="100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17" tIns="106317" rIns="106317" bIns="106317" numCol="1" spcCol="1270" anchor="ctr" anchorCtr="0">
          <a:noAutofit/>
        </a:bodyPr>
        <a:lstStyle/>
        <a:p>
          <a:pPr lvl="0" algn="l" defTabSz="1111250">
            <a:lnSpc>
              <a:spcPct val="90000"/>
            </a:lnSpc>
            <a:spcBef>
              <a:spcPct val="0"/>
            </a:spcBef>
            <a:spcAft>
              <a:spcPct val="35000"/>
            </a:spcAft>
          </a:pPr>
          <a:r>
            <a:rPr lang="en-GB" sz="2500" u="sng" kern="1200"/>
            <a:t>Residential</a:t>
          </a:r>
          <a:endParaRPr lang="en-US" sz="2500" kern="1200"/>
        </a:p>
      </dsp:txBody>
      <dsp:txXfrm>
        <a:off x="1160283" y="327020"/>
        <a:ext cx="4903470" cy="1004574"/>
      </dsp:txXfrm>
    </dsp:sp>
    <dsp:sp modelId="{32A3DE85-3256-44FC-A193-97592BE5D844}">
      <dsp:nvSpPr>
        <dsp:cNvPr id="0" name=""/>
        <dsp:cNvSpPr/>
      </dsp:nvSpPr>
      <dsp:spPr>
        <a:xfrm>
          <a:off x="6063753" y="327020"/>
          <a:ext cx="4831712" cy="100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17" tIns="106317" rIns="106317" bIns="106317" numCol="1" spcCol="1270" anchor="ctr" anchorCtr="0">
          <a:noAutofit/>
        </a:bodyPr>
        <a:lstStyle/>
        <a:p>
          <a:pPr lvl="0" algn="l" defTabSz="488950">
            <a:lnSpc>
              <a:spcPct val="90000"/>
            </a:lnSpc>
            <a:spcBef>
              <a:spcPct val="0"/>
            </a:spcBef>
            <a:spcAft>
              <a:spcPct val="35000"/>
            </a:spcAft>
          </a:pPr>
          <a:r>
            <a:rPr lang="en-GB" sz="1100" kern="1200" dirty="0"/>
            <a:t>- According to our valuation, the Dempsey building apartment is overvalued by R150 000 but, due to our ROE &amp; value appreciation model forecast for the next 8-years, we anticipate enough growth to generate returns in line with the investors stated return expectations and strategy. </a:t>
          </a:r>
          <a:endParaRPr lang="en-US" sz="1100" kern="1200" dirty="0"/>
        </a:p>
        <a:p>
          <a:pPr lvl="0" algn="l" defTabSz="488950">
            <a:lnSpc>
              <a:spcPct val="90000"/>
            </a:lnSpc>
            <a:spcBef>
              <a:spcPct val="0"/>
            </a:spcBef>
            <a:spcAft>
              <a:spcPct val="35000"/>
            </a:spcAft>
          </a:pPr>
          <a:r>
            <a:rPr lang="en-GB" sz="1100" kern="1200" dirty="0"/>
            <a:t>- Average ROE over the 8-year period is expected to be 27.29%</a:t>
          </a:r>
          <a:endParaRPr lang="en-US" sz="1100" kern="1200" dirty="0"/>
        </a:p>
      </dsp:txBody>
      <dsp:txXfrm>
        <a:off x="6063753" y="327020"/>
        <a:ext cx="4831712" cy="1004574"/>
      </dsp:txXfrm>
    </dsp:sp>
    <dsp:sp modelId="{07E70973-5681-4082-BDEF-A17103278FAF}">
      <dsp:nvSpPr>
        <dsp:cNvPr id="0" name=""/>
        <dsp:cNvSpPr/>
      </dsp:nvSpPr>
      <dsp:spPr>
        <a:xfrm>
          <a:off x="0" y="1732841"/>
          <a:ext cx="10896600" cy="1445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99FD3-3556-416A-8E13-258D8718029B}">
      <dsp:nvSpPr>
        <dsp:cNvPr id="0" name=""/>
        <dsp:cNvSpPr/>
      </dsp:nvSpPr>
      <dsp:spPr>
        <a:xfrm>
          <a:off x="303883" y="2179269"/>
          <a:ext cx="552515" cy="552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01F825-9C8E-4340-BECC-8D95C6266E53}">
      <dsp:nvSpPr>
        <dsp:cNvPr id="0" name=""/>
        <dsp:cNvSpPr/>
      </dsp:nvSpPr>
      <dsp:spPr>
        <a:xfrm>
          <a:off x="1160283" y="1953240"/>
          <a:ext cx="4903470" cy="100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17" tIns="106317" rIns="106317" bIns="106317" numCol="1" spcCol="1270" anchor="ctr" anchorCtr="0">
          <a:noAutofit/>
        </a:bodyPr>
        <a:lstStyle/>
        <a:p>
          <a:pPr lvl="0" algn="l" defTabSz="1111250">
            <a:lnSpc>
              <a:spcPct val="90000"/>
            </a:lnSpc>
            <a:spcBef>
              <a:spcPct val="0"/>
            </a:spcBef>
            <a:spcAft>
              <a:spcPct val="35000"/>
            </a:spcAft>
          </a:pPr>
          <a:r>
            <a:rPr lang="en-GB" sz="2500" u="sng" kern="1200"/>
            <a:t>Commercial</a:t>
          </a:r>
          <a:endParaRPr lang="en-US" sz="2500" kern="1200"/>
        </a:p>
      </dsp:txBody>
      <dsp:txXfrm>
        <a:off x="1160283" y="1953240"/>
        <a:ext cx="4903470" cy="1004574"/>
      </dsp:txXfrm>
    </dsp:sp>
    <dsp:sp modelId="{A6FFCB0A-8685-41E7-93F8-4C81BA695112}">
      <dsp:nvSpPr>
        <dsp:cNvPr id="0" name=""/>
        <dsp:cNvSpPr/>
      </dsp:nvSpPr>
      <dsp:spPr>
        <a:xfrm>
          <a:off x="6063753" y="1953240"/>
          <a:ext cx="4831712" cy="100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317" tIns="106317" rIns="106317" bIns="106317" numCol="1" spcCol="1270" anchor="ctr" anchorCtr="0">
          <a:noAutofit/>
        </a:bodyPr>
        <a:lstStyle/>
        <a:p>
          <a:pPr lvl="0" algn="l" defTabSz="488950">
            <a:lnSpc>
              <a:spcPct val="90000"/>
            </a:lnSpc>
            <a:spcBef>
              <a:spcPct val="0"/>
            </a:spcBef>
            <a:spcAft>
              <a:spcPct val="35000"/>
            </a:spcAft>
          </a:pPr>
          <a:r>
            <a:rPr lang="en-GB" sz="1100" kern="1200" dirty="0"/>
            <a:t>- The Net Operating Income generated from this investment is sufficient to cover all operating costs, taking the financial burden of the received loan amount and allowing these funds to cover the loan payments. The NOI will be sufficient </a:t>
          </a:r>
          <a:endParaRPr lang="en-US" sz="1100" kern="1200" dirty="0"/>
        </a:p>
        <a:p>
          <a:pPr lvl="0" algn="l" defTabSz="488950">
            <a:lnSpc>
              <a:spcPct val="90000"/>
            </a:lnSpc>
            <a:spcBef>
              <a:spcPct val="0"/>
            </a:spcBef>
            <a:spcAft>
              <a:spcPct val="35000"/>
            </a:spcAft>
          </a:pPr>
          <a:r>
            <a:rPr lang="en-GB" sz="1100" kern="1200" dirty="0"/>
            <a:t>- Average ROE over the 8-year period is 21.88%</a:t>
          </a:r>
          <a:endParaRPr lang="en-US" sz="1100" kern="1200" dirty="0"/>
        </a:p>
        <a:p>
          <a:pPr lvl="0" algn="l" defTabSz="488950">
            <a:lnSpc>
              <a:spcPct val="90000"/>
            </a:lnSpc>
            <a:spcBef>
              <a:spcPct val="0"/>
            </a:spcBef>
            <a:spcAft>
              <a:spcPct val="35000"/>
            </a:spcAft>
          </a:pPr>
          <a:r>
            <a:rPr lang="en-GB" sz="1100" kern="1200" dirty="0"/>
            <a:t>- Paired with the proven profitability potential, the location and booming business hub of Sandton, allows us to foresee continued growth and returns in line with the stated investment strategy by the investor. </a:t>
          </a:r>
          <a:endParaRPr lang="en-US" sz="1100" kern="1200" dirty="0"/>
        </a:p>
      </dsp:txBody>
      <dsp:txXfrm>
        <a:off x="6063753" y="1953240"/>
        <a:ext cx="4831712" cy="10045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AD88F-4871-4C87-B19B-2A4F424FAE84}">
      <dsp:nvSpPr>
        <dsp:cNvPr id="0" name=""/>
        <dsp:cNvSpPr/>
      </dsp:nvSpPr>
      <dsp:spPr>
        <a:xfrm>
          <a:off x="707774" y="729693"/>
          <a:ext cx="750103" cy="750103"/>
        </a:xfrm>
        <a:prstGeom prst="rect">
          <a:avLst/>
        </a:prstGeom>
        <a:blipFill rotWithShape="1">
          <a:blip xmlns:r="http://schemas.openxmlformats.org/officeDocument/2006/relationships" r:embed="rId1">
            <a:extLst>
              <a:ext uri="{837473B0-CC2E-450A-ABE3-18F120FF3D39}">
                <a1611:picAttrSrcUrl xmlns:a1611="http://schemas.microsoft.com/office/drawing/2016/11/main" xmlns="" r:i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A3ABBF-A943-4B09-AD54-D81CCFBA9280}">
      <dsp:nvSpPr>
        <dsp:cNvPr id="0" name=""/>
        <dsp:cNvSpPr/>
      </dsp:nvSpPr>
      <dsp:spPr>
        <a:xfrm>
          <a:off x="11250" y="1590020"/>
          <a:ext cx="2143151" cy="104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b="1"/>
          </a:pPr>
          <a:r>
            <a:rPr lang="en-GB" sz="1400" kern="1200" dirty="0"/>
            <a:t>Residential Property: </a:t>
          </a:r>
          <a:r>
            <a:rPr lang="en-GB" sz="1400" kern="1200" dirty="0">
              <a:hlinkClick xmlns:r="http://schemas.openxmlformats.org/officeDocument/2006/relationships" r:id="rId5"/>
            </a:rPr>
            <a:t>https://www.property24.com/for-sale/stellenbosch-central/stellenbosch/western-cape/8566/105920937</a:t>
          </a:r>
          <a:endParaRPr lang="en-US" sz="1400" kern="1200" dirty="0"/>
        </a:p>
      </dsp:txBody>
      <dsp:txXfrm>
        <a:off x="11250" y="1590020"/>
        <a:ext cx="2143151" cy="1046645"/>
      </dsp:txXfrm>
    </dsp:sp>
    <dsp:sp modelId="{C6104C52-5523-468F-96FD-0DD608232938}">
      <dsp:nvSpPr>
        <dsp:cNvPr id="0" name=""/>
        <dsp:cNvSpPr/>
      </dsp:nvSpPr>
      <dsp:spPr>
        <a:xfrm>
          <a:off x="11250" y="2687932"/>
          <a:ext cx="2143151" cy="605098"/>
        </a:xfrm>
        <a:prstGeom prst="rect">
          <a:avLst/>
        </a:prstGeom>
        <a:noFill/>
        <a:ln>
          <a:noFill/>
        </a:ln>
        <a:effectLst/>
      </dsp:spPr>
      <dsp:style>
        <a:lnRef idx="0">
          <a:scrgbClr r="0" g="0" b="0"/>
        </a:lnRef>
        <a:fillRef idx="0">
          <a:scrgbClr r="0" g="0" b="0"/>
        </a:fillRef>
        <a:effectRef idx="0">
          <a:scrgbClr r="0" g="0" b="0"/>
        </a:effectRef>
        <a:fontRef idx="minor"/>
      </dsp:style>
    </dsp:sp>
    <dsp:sp modelId="{5913D4A6-3703-4315-BA86-DA499BAAF436}">
      <dsp:nvSpPr>
        <dsp:cNvPr id="0" name=""/>
        <dsp:cNvSpPr/>
      </dsp:nvSpPr>
      <dsp:spPr>
        <a:xfrm>
          <a:off x="2899476" y="429055"/>
          <a:ext cx="1403105" cy="1314495"/>
        </a:xfrm>
        <a:prstGeom prst="rect">
          <a:avLst/>
        </a:prstGeom>
        <a:blipFill dpi="0" rotWithShape="1">
          <a:blip xmlns:r="http://schemas.openxmlformats.org/officeDocument/2006/relationships" r:embed="rId6">
            <a:extLst>
              <a:ext uri="{837473B0-CC2E-450A-ABE3-18F120FF3D39}">
                <a1611:picAttrSrcUrl xmlns:a1611="http://schemas.microsoft.com/office/drawing/2016/11/main" xmlns="" r:id="rId7"/>
              </a:ext>
            </a:extLst>
          </a:blip>
          <a:srcRect/>
          <a:stretch>
            <a:fillRect l="31599" t="13198" r="34382" b="18764"/>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45A84A-0BD9-4D45-BB8A-370D871D44AF}">
      <dsp:nvSpPr>
        <dsp:cNvPr id="0" name=""/>
        <dsp:cNvSpPr/>
      </dsp:nvSpPr>
      <dsp:spPr>
        <a:xfrm>
          <a:off x="2529453" y="1592877"/>
          <a:ext cx="2143151" cy="104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b="1"/>
          </a:pPr>
          <a:r>
            <a:rPr lang="en-GB" sz="1400" kern="1200" dirty="0"/>
            <a:t>Commercial Property: </a:t>
          </a:r>
          <a:r>
            <a:rPr lang="en-US" sz="1400" u="sng" kern="1200" dirty="0">
              <a:hlinkClick xmlns:r="http://schemas.openxmlformats.org/officeDocument/2006/relationships" r:id="rId8"/>
            </a:rPr>
            <a:t>https://www.cre-africa.com/results/commercial/for-sale/sandton/sandton/office/11569/)</a:t>
          </a:r>
          <a:r>
            <a:rPr lang="en-US" sz="1400" kern="1200" dirty="0"/>
            <a:t> </a:t>
          </a:r>
        </a:p>
      </dsp:txBody>
      <dsp:txXfrm>
        <a:off x="2529453" y="1592877"/>
        <a:ext cx="2143151" cy="1046645"/>
      </dsp:txXfrm>
    </dsp:sp>
    <dsp:sp modelId="{709F3280-AAC4-483E-BAB6-88E6BFFFEC8E}">
      <dsp:nvSpPr>
        <dsp:cNvPr id="0" name=""/>
        <dsp:cNvSpPr/>
      </dsp:nvSpPr>
      <dsp:spPr>
        <a:xfrm>
          <a:off x="2529453" y="2829030"/>
          <a:ext cx="2143151" cy="605098"/>
        </a:xfrm>
        <a:prstGeom prst="rect">
          <a:avLst/>
        </a:prstGeom>
        <a:noFill/>
        <a:ln>
          <a:noFill/>
        </a:ln>
        <a:effectLst/>
      </dsp:spPr>
      <dsp:style>
        <a:lnRef idx="0">
          <a:scrgbClr r="0" g="0" b="0"/>
        </a:lnRef>
        <a:fillRef idx="0">
          <a:scrgbClr r="0" g="0" b="0"/>
        </a:fillRef>
        <a:effectRef idx="0">
          <a:scrgbClr r="0" g="0" b="0"/>
        </a:effectRef>
        <a:fontRef idx="minor"/>
      </dsp:style>
    </dsp:sp>
    <dsp:sp modelId="{C4091194-C26E-4F0F-8953-4BC0A4A96D3A}">
      <dsp:nvSpPr>
        <dsp:cNvPr id="0" name=""/>
        <dsp:cNvSpPr/>
      </dsp:nvSpPr>
      <dsp:spPr>
        <a:xfrm>
          <a:off x="5744181" y="729693"/>
          <a:ext cx="750103" cy="7501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6598D3-09CA-46CE-8DEF-43E804DA9F3C}">
      <dsp:nvSpPr>
        <dsp:cNvPr id="0" name=""/>
        <dsp:cNvSpPr/>
      </dsp:nvSpPr>
      <dsp:spPr>
        <a:xfrm>
          <a:off x="5047656" y="1590020"/>
          <a:ext cx="2143151" cy="104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b="1"/>
          </a:pPr>
          <a:r>
            <a:rPr lang="en-US" sz="1400" kern="1200"/>
            <a:t>Average ROE Calculations:</a:t>
          </a:r>
        </a:p>
      </dsp:txBody>
      <dsp:txXfrm>
        <a:off x="5047656" y="1590020"/>
        <a:ext cx="2143151" cy="1046645"/>
      </dsp:txXfrm>
    </dsp:sp>
    <dsp:sp modelId="{A49AE39C-D81E-4FB9-A005-AC68411A263F}">
      <dsp:nvSpPr>
        <dsp:cNvPr id="0" name=""/>
        <dsp:cNvSpPr/>
      </dsp:nvSpPr>
      <dsp:spPr>
        <a:xfrm>
          <a:off x="5072067" y="1894508"/>
          <a:ext cx="2143151" cy="60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GB" sz="1100" kern="1200" dirty="0"/>
            <a:t>Commercial : 655 650,29/ ((5 337 147,24 + 655 650,29)/2)</a:t>
          </a:r>
          <a:endParaRPr lang="en-US" sz="1100" kern="1200" dirty="0"/>
        </a:p>
        <a:p>
          <a:pPr lvl="0" algn="ctr" defTabSz="488950">
            <a:lnSpc>
              <a:spcPct val="90000"/>
            </a:lnSpc>
            <a:spcBef>
              <a:spcPct val="0"/>
            </a:spcBef>
            <a:spcAft>
              <a:spcPct val="35000"/>
            </a:spcAft>
          </a:pPr>
          <a:r>
            <a:rPr lang="en-GB" sz="1100" kern="1200" dirty="0"/>
            <a:t>Residential : 303890/ (303890+ 173550)/2</a:t>
          </a:r>
          <a:endParaRPr lang="en-US" sz="1100" kern="1200" dirty="0"/>
        </a:p>
      </dsp:txBody>
      <dsp:txXfrm>
        <a:off x="5072067" y="1894508"/>
        <a:ext cx="2143151" cy="605098"/>
      </dsp:txXfrm>
    </dsp:sp>
    <dsp:sp modelId="{21625524-C54B-4DA1-BB99-059C272114F1}">
      <dsp:nvSpPr>
        <dsp:cNvPr id="0" name=""/>
        <dsp:cNvSpPr/>
      </dsp:nvSpPr>
      <dsp:spPr>
        <a:xfrm>
          <a:off x="8262384" y="729693"/>
          <a:ext cx="750103" cy="75010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1E699C-7E56-4FE2-A93E-CA84FAC8D548}">
      <dsp:nvSpPr>
        <dsp:cNvPr id="0" name=""/>
        <dsp:cNvSpPr/>
      </dsp:nvSpPr>
      <dsp:spPr>
        <a:xfrm>
          <a:off x="7565860" y="1590020"/>
          <a:ext cx="2143151" cy="104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b="1"/>
          </a:pPr>
          <a:r>
            <a:rPr lang="en-GB" sz="1400" kern="1200"/>
            <a:t>Residential Valuation</a:t>
          </a:r>
          <a:endParaRPr lang="en-US" sz="1400" kern="1200"/>
        </a:p>
      </dsp:txBody>
      <dsp:txXfrm>
        <a:off x="7565860" y="1590020"/>
        <a:ext cx="2143151" cy="1046645"/>
      </dsp:txXfrm>
    </dsp:sp>
    <dsp:sp modelId="{5AB0F0E6-4E19-441B-9938-C3FD5246E819}">
      <dsp:nvSpPr>
        <dsp:cNvPr id="0" name=""/>
        <dsp:cNvSpPr/>
      </dsp:nvSpPr>
      <dsp:spPr>
        <a:xfrm>
          <a:off x="7471732" y="1894508"/>
          <a:ext cx="2143151" cy="60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GB" sz="1100" kern="1200" dirty="0"/>
            <a:t>1 895 000- 1 745 000 = R150 000 (Overvalued)</a:t>
          </a:r>
          <a:endParaRPr lang="en-US" sz="1100" kern="1200" dirty="0"/>
        </a:p>
      </dsp:txBody>
      <dsp:txXfrm>
        <a:off x="7471732" y="1894508"/>
        <a:ext cx="2143151" cy="60509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08229A-3BBA-0045-BBED-2D28465453AB}" type="datetimeFigureOut">
              <a:rPr lang="en-GB" smtClean="0"/>
              <a:t>21/10/2019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38112-61C2-974E-92E2-C13E9DA54E8F}" type="slidenum">
              <a:rPr lang="en-GB" smtClean="0"/>
              <a:t>‹#›</a:t>
            </a:fld>
            <a:endParaRPr lang="en-GB"/>
          </a:p>
        </p:txBody>
      </p:sp>
    </p:spTree>
    <p:extLst>
      <p:ext uri="{BB962C8B-B14F-4D97-AF65-F5344CB8AC3E}">
        <p14:creationId xmlns:p14="http://schemas.microsoft.com/office/powerpoint/2010/main" val="1162584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638112-61C2-974E-92E2-C13E9DA54E8F}" type="slidenum">
              <a:rPr lang="en-GB" smtClean="0"/>
              <a:t>3</a:t>
            </a:fld>
            <a:endParaRPr lang="en-GB"/>
          </a:p>
        </p:txBody>
      </p:sp>
    </p:spTree>
    <p:extLst>
      <p:ext uri="{BB962C8B-B14F-4D97-AF65-F5344CB8AC3E}">
        <p14:creationId xmlns:p14="http://schemas.microsoft.com/office/powerpoint/2010/main" val="2697117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0638112-61C2-974E-92E2-C13E9DA54E8F}" type="slidenum">
              <a:rPr lang="en-GB" smtClean="0"/>
              <a:t>11</a:t>
            </a:fld>
            <a:endParaRPr lang="en-GB"/>
          </a:p>
        </p:txBody>
      </p:sp>
    </p:spTree>
    <p:extLst>
      <p:ext uri="{BB962C8B-B14F-4D97-AF65-F5344CB8AC3E}">
        <p14:creationId xmlns:p14="http://schemas.microsoft.com/office/powerpoint/2010/main" val="1749437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dirty="0"/>
              <a:pPr/>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921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4030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dirty="0"/>
              <a:t>Click to edit Master title style</a:t>
            </a:r>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94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5563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dirty="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369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dirty="0"/>
              <a:t>Click to edit Master title style</a:t>
            </a:r>
          </a:p>
        </p:txBody>
      </p:sp>
      <p:sp>
        <p:nvSpPr>
          <p:cNvPr id="3" name="Content Placeholder 2"/>
          <p:cNvSpPr>
            <a:spLocks noGrp="1"/>
          </p:cNvSpPr>
          <p:nvPr>
            <p:ph sz="half" idx="1"/>
          </p:nvPr>
        </p:nvSpPr>
        <p:spPr>
          <a:xfrm>
            <a:off x="1024128"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51368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dirty="0"/>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10/21/2019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27623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10/21/2019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6552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10/21/2019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1008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dirty="0"/>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13256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dirty="0"/>
              <a:t>Click to edit Master title style</a:t>
            </a:r>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306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6DFF08F-DC6B-4601-B491-B0F83F6DD2DA}" type="datetimeFigureOut">
              <a:rPr lang="en-US" dirty="0"/>
              <a:pPr/>
              <a:t>10/21/2019</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77723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baltimoreheritage.org/resources/historic-tax-credits/" TargetMode="External"/><Relationship Id="rId3" Type="http://schemas.openxmlformats.org/officeDocument/2006/relationships/diagramLayout" Target="../diagrams/layout4.xml"/><Relationship Id="rId7" Type="http://schemas.openxmlformats.org/officeDocument/2006/relationships/image" Target="../media/image1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baltimoreheritage.org/resources/historic-tax-credit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pixabay.com/en/empire-state-building-skyscraper-33290/" TargetMode="External"/><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8" Type="http://schemas.openxmlformats.org/officeDocument/2006/relationships/hyperlink" Target="http://baltimoreheritage.org/resources/historic-tax-credits/" TargetMode="External"/><Relationship Id="rId3" Type="http://schemas.openxmlformats.org/officeDocument/2006/relationships/diagramLayout" Target="../diagrams/layout6.xml"/><Relationship Id="rId7" Type="http://schemas.openxmlformats.org/officeDocument/2006/relationships/image" Target="../media/image1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hyperlink" Target="https://pixabay.com/en/empire-state-building-skyscraper-33290/" TargetMode="External"/><Relationship Id="rId4" Type="http://schemas.openxmlformats.org/officeDocument/2006/relationships/diagramQuickStyle" Target="../diagrams/quickStyle6.xm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property24.com/for-sale/stellenbosch-central/stellenbosch/western-cape/8566/105920937" TargetMode="External"/><Relationship Id="rId2" Type="http://schemas.openxmlformats.org/officeDocument/2006/relationships/hyperlink" Target="https://www.flexibleworkspace.co.za/commercial-property/office-space-johannesburg/office-space-sandton/maude-street/" TargetMode="External"/><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38.png"/><Relationship Id="rId4" Type="http://schemas.openxmlformats.org/officeDocument/2006/relationships/hyperlink" Target="https://www.eazi.com/Homes/Sold/Cape_Town/Stellenbosch/Stellenbosch"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baltimoreheritage.org/resources/historic-tax-credi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pixabay.com/en/empire-state-building-skyscraper-33290/" TargetMode="Externa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package" Target="../embeddings/Microsoft_Excel_Worksheet3.xlsx"/><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pixabay.com/en/empire-state-building-skyscraper-33290/" TargetMode="External"/><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B8D726A5-7900-41B4-8D49-49B4A2010E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E9EE8352-F0D8-3143-8A15-EF62592987AE}"/>
              </a:ext>
            </a:extLst>
          </p:cNvPr>
          <p:cNvPicPr>
            <a:picLocks noChangeAspect="1"/>
          </p:cNvPicPr>
          <p:nvPr/>
        </p:nvPicPr>
        <p:blipFill rotWithShape="1">
          <a:blip r:embed="rId2">
            <a:alphaModFix amt="45000"/>
          </a:blip>
          <a:srcRect t="5647" r="2" b="38090"/>
          <a:stretch/>
        </p:blipFill>
        <p:spPr>
          <a:xfrm>
            <a:off x="20" y="-1"/>
            <a:ext cx="12188932" cy="6858000"/>
          </a:xfrm>
          <a:prstGeom prst="rect">
            <a:avLst/>
          </a:prstGeom>
        </p:spPr>
      </p:pic>
      <p:sp>
        <p:nvSpPr>
          <p:cNvPr id="2" name="Title 1"/>
          <p:cNvSpPr>
            <a:spLocks noGrp="1"/>
          </p:cNvSpPr>
          <p:nvPr>
            <p:ph type="ctrTitle"/>
          </p:nvPr>
        </p:nvSpPr>
        <p:spPr>
          <a:xfrm>
            <a:off x="643467" y="643467"/>
            <a:ext cx="7164674" cy="5571066"/>
          </a:xfrm>
        </p:spPr>
        <p:txBody>
          <a:bodyPr>
            <a:normAutofit/>
          </a:bodyPr>
          <a:lstStyle/>
          <a:p>
            <a:r>
              <a:rPr lang="en-GB" sz="6600" cap="none">
                <a:solidFill>
                  <a:schemeClr val="tx1"/>
                </a:solidFill>
                <a:latin typeface="TW Cen MT"/>
              </a:rPr>
              <a:t>Property 348 Group Project</a:t>
            </a:r>
            <a:endParaRPr lang="en-GB" sz="6600">
              <a:solidFill>
                <a:schemeClr val="tx1"/>
              </a:solidFill>
              <a:latin typeface="TW Cen MT"/>
            </a:endParaRPr>
          </a:p>
        </p:txBody>
      </p:sp>
      <p:sp>
        <p:nvSpPr>
          <p:cNvPr id="3" name="Subtitle 2"/>
          <p:cNvSpPr>
            <a:spLocks noGrp="1"/>
          </p:cNvSpPr>
          <p:nvPr>
            <p:ph type="subTitle" idx="1"/>
          </p:nvPr>
        </p:nvSpPr>
        <p:spPr>
          <a:xfrm>
            <a:off x="8451608" y="643467"/>
            <a:ext cx="3096926" cy="5571066"/>
          </a:xfrm>
        </p:spPr>
        <p:txBody>
          <a:bodyPr>
            <a:normAutofit/>
          </a:bodyPr>
          <a:lstStyle/>
          <a:p>
            <a:r>
              <a:rPr lang="en-GB" sz="2000">
                <a:solidFill>
                  <a:schemeClr val="tx1"/>
                </a:solidFill>
                <a:latin typeface="TW Cen MT"/>
              </a:rPr>
              <a:t>Matthew De Jager</a:t>
            </a:r>
            <a:r>
              <a:rPr lang="en-GB" sz="2000">
                <a:solidFill>
                  <a:schemeClr val="tx1"/>
                </a:solidFill>
              </a:rPr>
              <a:t> </a:t>
            </a:r>
            <a:r>
              <a:rPr lang="mr-IN" sz="2000">
                <a:solidFill>
                  <a:schemeClr val="tx1"/>
                </a:solidFill>
                <a:cs typeface="Mangal"/>
              </a:rPr>
              <a:t>–</a:t>
            </a:r>
            <a:r>
              <a:rPr lang="en-GB" sz="2000">
                <a:solidFill>
                  <a:schemeClr val="tx1"/>
                </a:solidFill>
              </a:rPr>
              <a:t> </a:t>
            </a:r>
            <a:r>
              <a:rPr lang="cs-CZ" sz="2000">
                <a:solidFill>
                  <a:schemeClr val="tx1"/>
                </a:solidFill>
              </a:rPr>
              <a:t>20822219</a:t>
            </a:r>
            <a:endParaRPr lang="en-GB" sz="2000">
              <a:solidFill>
                <a:schemeClr val="tx1"/>
              </a:solidFill>
            </a:endParaRPr>
          </a:p>
          <a:p>
            <a:r>
              <a:rPr lang="en-GB" sz="2000">
                <a:solidFill>
                  <a:schemeClr val="tx1"/>
                </a:solidFill>
              </a:rPr>
              <a:t>Emmanuel Jabiro </a:t>
            </a:r>
            <a:r>
              <a:rPr lang="mr-IN" sz="2000">
                <a:solidFill>
                  <a:schemeClr val="tx1"/>
                </a:solidFill>
                <a:cs typeface="Mangal"/>
              </a:rPr>
              <a:t>–</a:t>
            </a:r>
            <a:r>
              <a:rPr lang="en-GB" sz="2000">
                <a:solidFill>
                  <a:schemeClr val="tx1"/>
                </a:solidFill>
              </a:rPr>
              <a:t> 19753284</a:t>
            </a:r>
          </a:p>
          <a:p>
            <a:r>
              <a:rPr lang="en-GB" sz="2000">
                <a:solidFill>
                  <a:schemeClr val="tx1"/>
                </a:solidFill>
              </a:rPr>
              <a:t>Tendai Musendo </a:t>
            </a:r>
            <a:r>
              <a:rPr lang="mr-IN" sz="2000">
                <a:solidFill>
                  <a:schemeClr val="tx1"/>
                </a:solidFill>
                <a:cs typeface="Mangal"/>
              </a:rPr>
              <a:t>–</a:t>
            </a:r>
            <a:r>
              <a:rPr lang="en-GB" sz="2000">
                <a:solidFill>
                  <a:schemeClr val="tx1"/>
                </a:solidFill>
              </a:rPr>
              <a:t> </a:t>
            </a:r>
            <a:r>
              <a:rPr lang="is-IS" sz="2000">
                <a:solidFill>
                  <a:schemeClr val="tx1"/>
                </a:solidFill>
              </a:rPr>
              <a:t>20941714</a:t>
            </a:r>
            <a:endParaRPr lang="en-GB" sz="2000">
              <a:solidFill>
                <a:schemeClr val="tx1"/>
              </a:solidFill>
            </a:endParaRPr>
          </a:p>
          <a:p>
            <a:r>
              <a:rPr lang="en-GB" sz="2000">
                <a:solidFill>
                  <a:schemeClr val="tx1"/>
                </a:solidFill>
              </a:rPr>
              <a:t>RG Van Zyl </a:t>
            </a:r>
            <a:r>
              <a:rPr lang="mr-IN" sz="2000">
                <a:solidFill>
                  <a:schemeClr val="tx1"/>
                </a:solidFill>
                <a:cs typeface="Mangal"/>
              </a:rPr>
              <a:t>–</a:t>
            </a:r>
            <a:r>
              <a:rPr lang="en-GB" sz="2000">
                <a:solidFill>
                  <a:schemeClr val="tx1"/>
                </a:solidFill>
              </a:rPr>
              <a:t> </a:t>
            </a:r>
            <a:r>
              <a:rPr lang="hr-HR" sz="2000">
                <a:solidFill>
                  <a:schemeClr val="tx1"/>
                </a:solidFill>
              </a:rPr>
              <a:t>19799667</a:t>
            </a:r>
          </a:p>
          <a:p>
            <a:r>
              <a:rPr lang="hr-HR" sz="2000">
                <a:solidFill>
                  <a:schemeClr val="tx1"/>
                </a:solidFill>
              </a:rPr>
              <a:t>Cameron Shepherd - 20887671</a:t>
            </a:r>
            <a:endParaRPr lang="en-GB" sz="2000">
              <a:solidFill>
                <a:schemeClr val="tx1"/>
              </a:solidFill>
            </a:endParaRPr>
          </a:p>
        </p:txBody>
      </p:sp>
      <p:cxnSp>
        <p:nvCxnSpPr>
          <p:cNvPr id="19" name="Straight Connector 18">
            <a:extLst>
              <a:ext uri="{FF2B5EF4-FFF2-40B4-BE49-F238E27FC236}">
                <a16:creationId xmlns:a16="http://schemas.microsoft.com/office/drawing/2014/main" xmlns="" id="{46E49661-E258-450C-8150-A91A6B30D1C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0430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a:latin typeface="TW Cen MT"/>
              </a:rPr>
              <a:t>Residential property</a:t>
            </a:r>
            <a:endParaRPr lang="en-GB" dirty="0">
              <a:latin typeface="TW Cen MT"/>
            </a:endParaRPr>
          </a:p>
        </p:txBody>
      </p:sp>
      <p:pic>
        <p:nvPicPr>
          <p:cNvPr id="6" name="Content Placeholder 5"/>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1110301" y="2298727"/>
            <a:ext cx="8585200" cy="3263900"/>
          </a:xfrm>
          <a:blipFill>
            <a:blip r:embed="rId3">
              <a:alphaModFix/>
            </a:blip>
            <a:tile tx="0" ty="0" sx="100000" sy="100000" flip="none" algn="tl"/>
          </a:blipFill>
        </p:spPr>
      </p:pic>
      <p:sp>
        <p:nvSpPr>
          <p:cNvPr id="7" name="TextBox 6"/>
          <p:cNvSpPr txBox="1"/>
          <p:nvPr/>
        </p:nvSpPr>
        <p:spPr>
          <a:xfrm>
            <a:off x="1110301" y="5562627"/>
            <a:ext cx="7332648" cy="307777"/>
          </a:xfrm>
          <a:prstGeom prst="rect">
            <a:avLst/>
          </a:prstGeom>
          <a:noFill/>
        </p:spPr>
        <p:txBody>
          <a:bodyPr wrap="none" rtlCol="0" anchor="t">
            <a:spAutoFit/>
          </a:bodyPr>
          <a:lstStyle/>
          <a:p>
            <a:r>
              <a:rPr lang="en-GB" sz="1400" dirty="0">
                <a:latin typeface="TW Cen MT"/>
                <a:ea typeface="Garamond" charset="0"/>
                <a:cs typeface="Garamond" charset="0"/>
              </a:rPr>
              <a:t>*due to the apartment being a sectional title agreement, all the expenses are covered by the tenant</a:t>
            </a:r>
          </a:p>
        </p:txBody>
      </p:sp>
      <p:sp>
        <p:nvSpPr>
          <p:cNvPr id="8" name="TextBox 7"/>
          <p:cNvSpPr txBox="1"/>
          <p:nvPr/>
        </p:nvSpPr>
        <p:spPr>
          <a:xfrm>
            <a:off x="1110301" y="5870404"/>
            <a:ext cx="2943306" cy="307777"/>
          </a:xfrm>
          <a:prstGeom prst="rect">
            <a:avLst/>
          </a:prstGeom>
          <a:noFill/>
        </p:spPr>
        <p:txBody>
          <a:bodyPr wrap="none" rtlCol="0" anchor="t">
            <a:spAutoFit/>
          </a:bodyPr>
          <a:lstStyle/>
          <a:p>
            <a:r>
              <a:rPr lang="en-GB" sz="1400" dirty="0">
                <a:latin typeface="TW Cen MT"/>
                <a:ea typeface="Garamond" charset="0"/>
                <a:cs typeface="Garamond" charset="0"/>
              </a:rPr>
              <a:t>*Vacancy rate: 9.5% (SAPOA, 2019.) </a:t>
            </a:r>
          </a:p>
        </p:txBody>
      </p:sp>
      <p:sp>
        <p:nvSpPr>
          <p:cNvPr id="9" name="TextBox 8"/>
          <p:cNvSpPr txBox="1"/>
          <p:nvPr/>
        </p:nvSpPr>
        <p:spPr>
          <a:xfrm>
            <a:off x="4286473" y="1929395"/>
            <a:ext cx="2232855" cy="369332"/>
          </a:xfrm>
          <a:prstGeom prst="rect">
            <a:avLst/>
          </a:prstGeom>
          <a:noFill/>
        </p:spPr>
        <p:txBody>
          <a:bodyPr wrap="none" rtlCol="0" anchor="t">
            <a:spAutoFit/>
          </a:bodyPr>
          <a:lstStyle/>
          <a:p>
            <a:r>
              <a:rPr lang="en-GB" dirty="0">
                <a:latin typeface="TW Cen MT"/>
                <a:ea typeface="Garamond" charset="0"/>
                <a:cs typeface="Garamond" charset="0"/>
              </a:rPr>
              <a:t>Net Operating Income</a:t>
            </a:r>
          </a:p>
        </p:txBody>
      </p:sp>
    </p:spTree>
    <p:extLst>
      <p:ext uri="{BB962C8B-B14F-4D97-AF65-F5344CB8AC3E}">
        <p14:creationId xmlns:p14="http://schemas.microsoft.com/office/powerpoint/2010/main" val="64754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a:latin typeface="TW Cen MT"/>
              </a:rPr>
              <a:t>Residential property</a:t>
            </a:r>
            <a:endParaRPr lang="en-GB" dirty="0">
              <a:latin typeface="TW Cen M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7038" y="2667779"/>
            <a:ext cx="8585200" cy="1917700"/>
          </a:xfrm>
        </p:spPr>
      </p:pic>
      <p:sp>
        <p:nvSpPr>
          <p:cNvPr id="5" name="TextBox 4"/>
          <p:cNvSpPr txBox="1"/>
          <p:nvPr/>
        </p:nvSpPr>
        <p:spPr>
          <a:xfrm>
            <a:off x="4843708" y="2298447"/>
            <a:ext cx="1665008" cy="369332"/>
          </a:xfrm>
          <a:prstGeom prst="rect">
            <a:avLst/>
          </a:prstGeom>
          <a:noFill/>
        </p:spPr>
        <p:txBody>
          <a:bodyPr wrap="square" rtlCol="0" anchor="t">
            <a:spAutoFit/>
          </a:bodyPr>
          <a:lstStyle/>
          <a:p>
            <a:r>
              <a:rPr lang="en-GB" dirty="0">
                <a:latin typeface="TW Cen MT"/>
                <a:ea typeface="Garamond" charset="0"/>
                <a:cs typeface="Garamond" charset="0"/>
              </a:rPr>
              <a:t>Tax Calculations</a:t>
            </a:r>
          </a:p>
        </p:txBody>
      </p:sp>
      <p:sp>
        <p:nvSpPr>
          <p:cNvPr id="3" name="TextBox 2"/>
          <p:cNvSpPr txBox="1"/>
          <p:nvPr/>
        </p:nvSpPr>
        <p:spPr>
          <a:xfrm>
            <a:off x="1137038" y="4626079"/>
            <a:ext cx="3400098" cy="523220"/>
          </a:xfrm>
          <a:prstGeom prst="rect">
            <a:avLst/>
          </a:prstGeom>
          <a:noFill/>
        </p:spPr>
        <p:txBody>
          <a:bodyPr wrap="square" rtlCol="0" anchor="t">
            <a:spAutoFit/>
          </a:bodyPr>
          <a:lstStyle/>
          <a:p>
            <a:r>
              <a:rPr lang="en-GB" sz="1400" dirty="0">
                <a:latin typeface="TW Cen MT"/>
                <a:ea typeface="Garamond" charset="0"/>
                <a:cs typeface="Garamond" charset="0"/>
              </a:rPr>
              <a:t>*Tax loss for forecasted 8-year period</a:t>
            </a:r>
          </a:p>
          <a:p>
            <a:r>
              <a:rPr lang="en-GB" sz="1400" dirty="0">
                <a:latin typeface="TW Cen MT"/>
                <a:ea typeface="Garamond" charset="0"/>
                <a:cs typeface="Garamond" charset="0"/>
              </a:rPr>
              <a:t>*Profitable over the entire investment horizon</a:t>
            </a:r>
          </a:p>
        </p:txBody>
      </p:sp>
    </p:spTree>
    <p:extLst>
      <p:ext uri="{BB962C8B-B14F-4D97-AF65-F5344CB8AC3E}">
        <p14:creationId xmlns:p14="http://schemas.microsoft.com/office/powerpoint/2010/main" val="1693987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a:latin typeface="TW Cen MT"/>
              </a:rPr>
              <a:t>Residential property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264" y="2591551"/>
            <a:ext cx="8559800" cy="1930400"/>
          </a:xfrm>
          <a:noFill/>
        </p:spPr>
      </p:pic>
      <p:sp>
        <p:nvSpPr>
          <p:cNvPr id="5" name="TextBox 4"/>
          <p:cNvSpPr txBox="1"/>
          <p:nvPr/>
        </p:nvSpPr>
        <p:spPr>
          <a:xfrm>
            <a:off x="4378455" y="2088536"/>
            <a:ext cx="1995418" cy="369332"/>
          </a:xfrm>
          <a:prstGeom prst="rect">
            <a:avLst/>
          </a:prstGeom>
          <a:noFill/>
        </p:spPr>
        <p:txBody>
          <a:bodyPr wrap="none" rtlCol="0">
            <a:spAutoFit/>
          </a:bodyPr>
          <a:lstStyle/>
          <a:p>
            <a:r>
              <a:rPr lang="en-GB" dirty="0"/>
              <a:t>Cash Flow Schedule</a:t>
            </a:r>
          </a:p>
        </p:txBody>
      </p:sp>
      <p:sp>
        <p:nvSpPr>
          <p:cNvPr id="7" name="TextBox 6"/>
          <p:cNvSpPr txBox="1"/>
          <p:nvPr/>
        </p:nvSpPr>
        <p:spPr>
          <a:xfrm>
            <a:off x="7669529" y="4700992"/>
            <a:ext cx="2221314" cy="307777"/>
          </a:xfrm>
          <a:prstGeom prst="rect">
            <a:avLst/>
          </a:prstGeom>
          <a:noFill/>
        </p:spPr>
        <p:txBody>
          <a:bodyPr wrap="none" rtlCol="0">
            <a:spAutoFit/>
          </a:bodyPr>
          <a:lstStyle/>
          <a:p>
            <a:r>
              <a:rPr lang="en-GB" sz="1400" dirty="0"/>
              <a:t>*</a:t>
            </a:r>
            <a:r>
              <a:rPr lang="en-GB" sz="1400" dirty="0" err="1"/>
              <a:t>Avg</a:t>
            </a:r>
            <a:r>
              <a:rPr lang="en-GB" sz="1400" dirty="0"/>
              <a:t> Roe    </a:t>
            </a:r>
            <a:r>
              <a:rPr lang="en-GB" sz="1400" dirty="0" err="1"/>
              <a:t>Yr</a:t>
            </a:r>
            <a:r>
              <a:rPr lang="en-GB" sz="1400" dirty="0"/>
              <a:t> 8 = 27.29% </a:t>
            </a:r>
          </a:p>
        </p:txBody>
      </p:sp>
    </p:spTree>
    <p:extLst>
      <p:ext uri="{BB962C8B-B14F-4D97-AF65-F5344CB8AC3E}">
        <p14:creationId xmlns:p14="http://schemas.microsoft.com/office/powerpoint/2010/main" val="150749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875D9C90-9BC4-475D-882D-E5CE728248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29872" y="643467"/>
            <a:ext cx="3473009" cy="5571066"/>
          </a:xfrm>
        </p:spPr>
        <p:txBody>
          <a:bodyPr>
            <a:normAutofit/>
          </a:bodyPr>
          <a:lstStyle/>
          <a:p>
            <a:r>
              <a:rPr lang="en-GB" cap="none" dirty="0">
                <a:latin typeface="TW Cen MT"/>
              </a:rPr>
              <a:t>Residential property</a:t>
            </a:r>
            <a:endParaRPr lang="en-GB" dirty="0">
              <a:latin typeface="TW Cen MT"/>
            </a:endParaRPr>
          </a:p>
        </p:txBody>
      </p:sp>
      <p:cxnSp>
        <p:nvCxnSpPr>
          <p:cNvPr id="12" name="Straight Connector 11">
            <a:extLst>
              <a:ext uri="{FF2B5EF4-FFF2-40B4-BE49-F238E27FC236}">
                <a16:creationId xmlns:a16="http://schemas.microsoft.com/office/drawing/2014/main" xmlns="" id="{5B9A992A-8032-4495-B8E1-DA5D877041C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7853463" y="2514600"/>
            <a:ext cx="0" cy="1828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BAF73D31-039E-44F4-999A-89DAA6D578B3}"/>
              </a:ext>
            </a:extLst>
          </p:cNvPr>
          <p:cNvGraphicFramePr>
            <a:graphicFrameLocks noGrp="1"/>
          </p:cNvGraphicFramePr>
          <p:nvPr>
            <p:ph idx="1"/>
            <p:extLst>
              <p:ext uri="{D42A27DB-BD31-4B8C-83A1-F6EECF244321}">
                <p14:modId xmlns:p14="http://schemas.microsoft.com/office/powerpoint/2010/main" val="809025833"/>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Historic Tax Credits in Baltimore - Baltimore Heritage">
            <a:extLst>
              <a:ext uri="{FF2B5EF4-FFF2-40B4-BE49-F238E27FC236}">
                <a16:creationId xmlns:a16="http://schemas.microsoft.com/office/drawing/2014/main" xmlns="" id="{C925FC8F-1A50-4046-B7FC-6EF1DE05A868}"/>
              </a:ext>
            </a:extLst>
          </p:cNvPr>
          <p:cNvPicPr>
            <a:picLocks noChangeAspect="1"/>
          </p:cNvPicPr>
          <p:nvPr/>
        </p:nvPicPr>
        <p:blipFill>
          <a:blip r:embed="rId7">
            <a:extLst>
              <a:ext uri="{837473B0-CC2E-450A-ABE3-18F120FF3D39}">
                <a1611:picAttrSrcUrl xmlns:a1611="http://schemas.microsoft.com/office/drawing/2016/11/main" xmlns="" r:id="rId8"/>
              </a:ext>
            </a:extLst>
          </a:blip>
          <a:stretch>
            <a:fillRect/>
          </a:stretch>
        </p:blipFill>
        <p:spPr>
          <a:xfrm rot="10800000" flipV="1">
            <a:off x="10124122" y="-48267"/>
            <a:ext cx="1976826" cy="1976826"/>
          </a:xfrm>
          <a:prstGeom prst="rect">
            <a:avLst/>
          </a:prstGeom>
        </p:spPr>
      </p:pic>
    </p:spTree>
    <p:extLst>
      <p:ext uri="{BB962C8B-B14F-4D97-AF65-F5344CB8AC3E}">
        <p14:creationId xmlns:p14="http://schemas.microsoft.com/office/powerpoint/2010/main" val="49068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a:latin typeface="TW Cen MT"/>
              </a:rPr>
              <a:t>Section 3 </a:t>
            </a:r>
            <a:r>
              <a:rPr lang="mr-IN" cap="none" dirty="0">
                <a:latin typeface="TW Cen MT"/>
                <a:cs typeface="Mangal"/>
              </a:rPr>
              <a:t>–</a:t>
            </a:r>
            <a:r>
              <a:rPr lang="en-GB" cap="none" dirty="0">
                <a:latin typeface="TW Cen MT"/>
              </a:rPr>
              <a:t> Capital Gains Tax</a:t>
            </a:r>
          </a:p>
        </p:txBody>
      </p:sp>
      <p:graphicFrame>
        <p:nvGraphicFramePr>
          <p:cNvPr id="4" name="Table 3">
            <a:extLst>
              <a:ext uri="{FF2B5EF4-FFF2-40B4-BE49-F238E27FC236}">
                <a16:creationId xmlns:a16="http://schemas.microsoft.com/office/drawing/2014/main" xmlns="" id="{4B0AF5B1-68AC-4491-892B-473CF9A483F4}"/>
              </a:ext>
            </a:extLst>
          </p:cNvPr>
          <p:cNvGraphicFramePr>
            <a:graphicFrameLocks noGrp="1"/>
          </p:cNvGraphicFramePr>
          <p:nvPr>
            <p:extLst>
              <p:ext uri="{D42A27DB-BD31-4B8C-83A1-F6EECF244321}">
                <p14:modId xmlns:p14="http://schemas.microsoft.com/office/powerpoint/2010/main" val="3649906755"/>
              </p:ext>
            </p:extLst>
          </p:nvPr>
        </p:nvGraphicFramePr>
        <p:xfrm>
          <a:off x="1149684" y="1804736"/>
          <a:ext cx="9012861" cy="4964451"/>
        </p:xfrm>
        <a:graphic>
          <a:graphicData uri="http://schemas.openxmlformats.org/drawingml/2006/table">
            <a:tbl>
              <a:tblPr>
                <a:tableStyleId>{5C22544A-7EE6-4342-B048-85BDC9FD1C3A}</a:tableStyleId>
              </a:tblPr>
              <a:tblGrid>
                <a:gridCol w="1855952">
                  <a:extLst>
                    <a:ext uri="{9D8B030D-6E8A-4147-A177-3AD203B41FA5}">
                      <a16:colId xmlns:a16="http://schemas.microsoft.com/office/drawing/2014/main" xmlns="" val="463157746"/>
                    </a:ext>
                  </a:extLst>
                </a:gridCol>
                <a:gridCol w="1877422">
                  <a:extLst>
                    <a:ext uri="{9D8B030D-6E8A-4147-A177-3AD203B41FA5}">
                      <a16:colId xmlns:a16="http://schemas.microsoft.com/office/drawing/2014/main" xmlns="" val="4291229680"/>
                    </a:ext>
                  </a:extLst>
                </a:gridCol>
                <a:gridCol w="929506">
                  <a:extLst>
                    <a:ext uri="{9D8B030D-6E8A-4147-A177-3AD203B41FA5}">
                      <a16:colId xmlns:a16="http://schemas.microsoft.com/office/drawing/2014/main" xmlns="" val="804776821"/>
                    </a:ext>
                  </a:extLst>
                </a:gridCol>
                <a:gridCol w="588996">
                  <a:extLst>
                    <a:ext uri="{9D8B030D-6E8A-4147-A177-3AD203B41FA5}">
                      <a16:colId xmlns:a16="http://schemas.microsoft.com/office/drawing/2014/main" xmlns="" val="2290525065"/>
                    </a:ext>
                  </a:extLst>
                </a:gridCol>
                <a:gridCol w="1947982">
                  <a:extLst>
                    <a:ext uri="{9D8B030D-6E8A-4147-A177-3AD203B41FA5}">
                      <a16:colId xmlns:a16="http://schemas.microsoft.com/office/drawing/2014/main" xmlns="" val="1369674944"/>
                    </a:ext>
                  </a:extLst>
                </a:gridCol>
                <a:gridCol w="819075">
                  <a:extLst>
                    <a:ext uri="{9D8B030D-6E8A-4147-A177-3AD203B41FA5}">
                      <a16:colId xmlns:a16="http://schemas.microsoft.com/office/drawing/2014/main" xmlns="" val="4000734008"/>
                    </a:ext>
                  </a:extLst>
                </a:gridCol>
                <a:gridCol w="993928">
                  <a:extLst>
                    <a:ext uri="{9D8B030D-6E8A-4147-A177-3AD203B41FA5}">
                      <a16:colId xmlns:a16="http://schemas.microsoft.com/office/drawing/2014/main" xmlns="" val="3144921378"/>
                    </a:ext>
                  </a:extLst>
                </a:gridCol>
              </a:tblGrid>
              <a:tr h="0">
                <a:tc gridSpan="7">
                  <a:txBody>
                    <a:bodyPr/>
                    <a:lstStyle/>
                    <a:p>
                      <a:pPr algn="ctr" fontAlgn="b"/>
                      <a:endParaRPr lang="en-US" sz="1000" b="1" i="0" u="none" strike="noStrike" dirty="0">
                        <a:solidFill>
                          <a:srgbClr val="000000"/>
                        </a:solidFill>
                        <a:effectLst/>
                        <a:latin typeface="Calibri" panose="020F0502020204030204" pitchFamily="34" charset="0"/>
                      </a:endParaRPr>
                    </a:p>
                  </a:txBody>
                  <a:tcPr marL="3029" marR="3029" marT="3029" marB="0" anchor="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703592449"/>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4126867683"/>
                  </a:ext>
                </a:extLst>
              </a:tr>
              <a:tr h="143766">
                <a:tc gridSpan="3">
                  <a:txBody>
                    <a:bodyPr/>
                    <a:lstStyle/>
                    <a:p>
                      <a:pPr algn="ctr" fontAlgn="b"/>
                      <a:r>
                        <a:rPr lang="en-US" sz="1100" b="1" u="none" strike="noStrike" dirty="0">
                          <a:effectLst/>
                        </a:rPr>
                        <a:t>Residential building</a:t>
                      </a:r>
                      <a:endParaRPr lang="en-US" sz="1100" b="1" i="0" u="none" strike="noStrike" dirty="0">
                        <a:solidFill>
                          <a:srgbClr val="000000"/>
                        </a:solidFill>
                        <a:effectLst/>
                        <a:latin typeface="Calibri" panose="020F0502020204030204" pitchFamily="34" charset="0"/>
                      </a:endParaRPr>
                    </a:p>
                  </a:txBody>
                  <a:tcPr marL="3029" marR="3029" marT="3029" marB="0" anchor="b">
                    <a:noFill/>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gridSpan="3">
                  <a:txBody>
                    <a:bodyPr/>
                    <a:lstStyle/>
                    <a:p>
                      <a:pPr algn="ctr" fontAlgn="b"/>
                      <a:r>
                        <a:rPr lang="en-US" sz="1200" b="1" u="none" strike="noStrike" dirty="0">
                          <a:effectLst/>
                        </a:rPr>
                        <a:t>Office building</a:t>
                      </a:r>
                      <a:endParaRPr lang="en-US" sz="1200" b="1" i="0" u="none" strike="noStrike" dirty="0">
                        <a:solidFill>
                          <a:srgbClr val="000000"/>
                        </a:solidFill>
                        <a:effectLst/>
                        <a:latin typeface="Calibri" panose="020F0502020204030204" pitchFamily="34" charset="0"/>
                      </a:endParaRPr>
                    </a:p>
                  </a:txBody>
                  <a:tcPr marL="3029" marR="3029" marT="3029" marB="0" anchor="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812720018"/>
                  </a:ext>
                </a:extLst>
              </a:tr>
              <a:tr h="92421">
                <a:tc>
                  <a:txBody>
                    <a:bodyPr/>
                    <a:lstStyle/>
                    <a:p>
                      <a:pPr algn="l" fontAlgn="b"/>
                      <a:r>
                        <a:rPr lang="en-US" sz="800" u="none" strike="noStrike">
                          <a:effectLst/>
                        </a:rPr>
                        <a:t>Purchase price</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R1,895,000.00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Purchase price</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R5,670,000.00</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1555486433"/>
                  </a:ext>
                </a:extLst>
              </a:tr>
              <a:tr h="92421">
                <a:tc>
                  <a:txBody>
                    <a:bodyPr/>
                    <a:lstStyle/>
                    <a:p>
                      <a:pPr algn="l" fontAlgn="b"/>
                      <a:r>
                        <a:rPr lang="en-US" sz="800" u="none" strike="noStrike">
                          <a:effectLst/>
                        </a:rPr>
                        <a:t>Cap rate(SAPOA)</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8.36%</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Cap rate(SAPOA)</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9.20%</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3834787740"/>
                  </a:ext>
                </a:extLst>
              </a:tr>
              <a:tr h="92421">
                <a:tc>
                  <a:txBody>
                    <a:bodyPr/>
                    <a:lstStyle/>
                    <a:p>
                      <a:pPr algn="l" fontAlgn="ctr"/>
                      <a:r>
                        <a:rPr lang="en-US" sz="800" u="none" strike="noStrike">
                          <a:effectLst/>
                        </a:rPr>
                        <a:t>Net Operating Income at year 8</a:t>
                      </a:r>
                      <a:endParaRPr lang="en-US" sz="800" b="0" i="0" u="none" strike="noStrike">
                        <a:solidFill>
                          <a:srgbClr val="000000"/>
                        </a:solidFill>
                        <a:effectLst/>
                        <a:latin typeface="Calibri" panose="020F0502020204030204" pitchFamily="34" charset="0"/>
                      </a:endParaRPr>
                    </a:p>
                  </a:txBody>
                  <a:tcPr marL="3029" marR="3029" marT="3029" marB="0" anchor="ctr">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r" fontAlgn="ctr"/>
                      <a:r>
                        <a:rPr lang="en-US" sz="800" u="none" strike="noStrike">
                          <a:effectLst/>
                        </a:rPr>
                        <a:t>R114,120.00</a:t>
                      </a:r>
                      <a:endParaRPr lang="en-US" sz="800" b="0" i="0" u="none" strike="noStrike">
                        <a:solidFill>
                          <a:srgbClr val="000000"/>
                        </a:solidFill>
                        <a:effectLst/>
                        <a:latin typeface="Calibri" panose="020F0502020204030204" pitchFamily="34" charset="0"/>
                      </a:endParaRPr>
                    </a:p>
                  </a:txBody>
                  <a:tcPr marL="3029" marR="3029" marT="3029" marB="0" anchor="ctr">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ctr"/>
                      <a:r>
                        <a:rPr lang="en-US" sz="800" u="none" strike="noStrike">
                          <a:effectLst/>
                        </a:rPr>
                        <a:t>Net Operating Income at year 8</a:t>
                      </a:r>
                      <a:endParaRPr lang="en-US" sz="800" b="0" i="0" u="none" strike="noStrike">
                        <a:solidFill>
                          <a:srgbClr val="000000"/>
                        </a:solidFill>
                        <a:effectLst/>
                        <a:latin typeface="Calibri" panose="020F0502020204030204" pitchFamily="34" charset="0"/>
                      </a:endParaRPr>
                    </a:p>
                  </a:txBody>
                  <a:tcPr marL="3029" marR="3029" marT="3029" marB="0" anchor="ctr">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ctr"/>
                      <a:r>
                        <a:rPr lang="en-US" sz="800" u="none" strike="noStrike">
                          <a:effectLst/>
                        </a:rPr>
                        <a:t>R597,602.81</a:t>
                      </a:r>
                      <a:endParaRPr lang="en-US" sz="800" b="0" i="0" u="none" strike="noStrike">
                        <a:solidFill>
                          <a:srgbClr val="000000"/>
                        </a:solidFill>
                        <a:effectLst/>
                        <a:latin typeface="Calibri" panose="020F0502020204030204" pitchFamily="34" charset="0"/>
                      </a:endParaRPr>
                    </a:p>
                  </a:txBody>
                  <a:tcPr marL="3029" marR="3029" marT="3029" marB="0" anchor="ctr">
                    <a:noFill/>
                  </a:tcPr>
                </a:tc>
                <a:extLst>
                  <a:ext uri="{0D108BD9-81ED-4DB2-BD59-A6C34878D82A}">
                    <a16:rowId xmlns:a16="http://schemas.microsoft.com/office/drawing/2014/main" xmlns="" val="1551154447"/>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627049083"/>
                  </a:ext>
                </a:extLst>
              </a:tr>
              <a:tr h="92421">
                <a:tc>
                  <a:txBody>
                    <a:bodyPr/>
                    <a:lstStyle/>
                    <a:p>
                      <a:pPr algn="l" fontAlgn="b"/>
                      <a:r>
                        <a:rPr lang="en-US" sz="800" u="none" strike="noStrike">
                          <a:effectLst/>
                        </a:rPr>
                        <a:t>Base cost</a:t>
                      </a:r>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Sale Price</a:t>
                      </a:r>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114120/0.0836</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Base cost</a:t>
                      </a:r>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Sale Price</a:t>
                      </a:r>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597602.81/0.092</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692333860"/>
                  </a:ext>
                </a:extLst>
              </a:tr>
              <a:tr h="92421">
                <a:tc rowSpan="2">
                  <a:txBody>
                    <a:bodyPr/>
                    <a:lstStyle/>
                    <a:p>
                      <a:pPr algn="ctr" fontAlgn="ctr"/>
                      <a:r>
                        <a:rPr lang="en-US" sz="800" u="none" strike="noStrike">
                          <a:effectLst/>
                        </a:rPr>
                        <a:t>1 895 000+0.07(1 365 072) = 1 990 555</a:t>
                      </a:r>
                      <a:endParaRPr lang="en-US" sz="800" b="0" i="0" u="none" strike="noStrike">
                        <a:solidFill>
                          <a:srgbClr val="000000"/>
                        </a:solidFill>
                        <a:effectLst/>
                        <a:latin typeface="Calibri" panose="020F0502020204030204" pitchFamily="34" charset="0"/>
                      </a:endParaRPr>
                    </a:p>
                  </a:txBody>
                  <a:tcPr marL="3029" marR="3029" marT="3029" marB="0" anchor="ctr">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 R 1,365,072.00 </a:t>
                      </a:r>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rowSpan="2">
                  <a:txBody>
                    <a:bodyPr/>
                    <a:lstStyle/>
                    <a:p>
                      <a:pPr algn="ctr" fontAlgn="b"/>
                      <a:r>
                        <a:rPr lang="en-US" sz="800" u="none" strike="noStrike">
                          <a:effectLst/>
                        </a:rPr>
                        <a:t>5670000+0.07(6495682.72)= 6124698</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R6,495,682.72</a:t>
                      </a:r>
                      <a:endParaRPr lang="en-US" sz="800" b="1"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17470359"/>
                  </a:ext>
                </a:extLst>
              </a:tr>
              <a:tr h="0">
                <a:tc v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v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3926859570"/>
                  </a:ext>
                </a:extLst>
              </a:tr>
              <a:tr h="92421">
                <a:tc>
                  <a:txBody>
                    <a:bodyPr/>
                    <a:lstStyle/>
                    <a:p>
                      <a:pPr algn="l" fontAlgn="b"/>
                      <a:r>
                        <a:rPr lang="en-US" sz="800" u="none" strike="noStrike">
                          <a:effectLst/>
                        </a:rPr>
                        <a:t>3.2.1</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Proceeds</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1365072</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dirty="0">
                          <a:effectLst/>
                        </a:rPr>
                        <a:t>Proceeds</a:t>
                      </a:r>
                      <a:endParaRPr lang="en-US" sz="800" b="0"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6495683</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4201425704"/>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 Base cost</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1990555</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 Base cost</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6124698</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204849426"/>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b="1" u="none" strike="noStrike" dirty="0">
                          <a:effectLst/>
                        </a:rPr>
                        <a:t>Capital loss</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b="1" u="none" strike="noStrike" dirty="0">
                          <a:effectLst/>
                        </a:rPr>
                        <a:t>-625483</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b="1" u="none" strike="noStrike" dirty="0">
                          <a:effectLst/>
                        </a:rPr>
                        <a:t>Capital gain</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1"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b="1" u="none" strike="noStrike" dirty="0">
                          <a:effectLst/>
                        </a:rPr>
                        <a:t>370985</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851051521"/>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Less:Annual exclusion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-40000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Less:Annual exclusion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40000</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852443005"/>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Aggregate capital gain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330985</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900599349"/>
                  </a:ext>
                </a:extLst>
              </a:tr>
              <a:tr h="120315">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gridSpan="2">
                  <a:txBody>
                    <a:bodyPr/>
                    <a:lstStyle/>
                    <a:p>
                      <a:pPr algn="ctr" fontAlgn="b"/>
                      <a:r>
                        <a:rPr lang="en-US" sz="800" b="1" u="none" strike="noStrike" dirty="0">
                          <a:effectLst/>
                        </a:rPr>
                        <a:t>No capital gain tax payable due to capital loss</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Inclusion rate (40%)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330985 x 0.40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132394</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178318620"/>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114663480"/>
                  </a:ext>
                </a:extLst>
              </a:tr>
              <a:tr h="92421">
                <a:tc>
                  <a:txBody>
                    <a:bodyPr/>
                    <a:lstStyle/>
                    <a:p>
                      <a:pPr algn="l" fontAlgn="b"/>
                      <a:r>
                        <a:rPr lang="en-US" sz="800" u="none" strike="noStrike">
                          <a:effectLst/>
                        </a:rPr>
                        <a:t>3.2.2</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Capital loss</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-625483</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b="1" u="none" strike="noStrike" dirty="0">
                          <a:effectLst/>
                        </a:rPr>
                        <a:t>CGT payable (41%)</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b="1" u="none" strike="noStrike" dirty="0">
                          <a:effectLst/>
                        </a:rPr>
                        <a:t>132394 x 0.41</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b="1" u="none" strike="noStrike" dirty="0">
                          <a:effectLst/>
                        </a:rPr>
                        <a:t>R54,282.00</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1605482349"/>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 Annual exclusion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-40000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732048535"/>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Aggregate capital loss</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-665483</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654964844"/>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 Primary residence exclusion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-2000000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349739012"/>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339428770"/>
                  </a:ext>
                </a:extLst>
              </a:tr>
              <a:tr h="0">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gridSpan="2">
                  <a:txBody>
                    <a:bodyPr/>
                    <a:lstStyle/>
                    <a:p>
                      <a:pPr algn="ctr" fontAlgn="b"/>
                      <a:r>
                        <a:rPr lang="en-US" sz="800" b="1" u="none" strike="noStrike" dirty="0">
                          <a:effectLst/>
                        </a:rPr>
                        <a:t>No capital gain tax payable due to capital loss</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001872181"/>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4108182567"/>
                  </a:ext>
                </a:extLst>
              </a:tr>
              <a:tr h="92421">
                <a:tc>
                  <a:txBody>
                    <a:bodyPr/>
                    <a:lstStyle/>
                    <a:p>
                      <a:pPr algn="l" fontAlgn="b"/>
                      <a:r>
                        <a:rPr lang="en-US" sz="800" u="none" strike="noStrike">
                          <a:effectLst/>
                        </a:rPr>
                        <a:t>3.2.3</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Capital loss</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-312742</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834193730"/>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 Annual exclusion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-40000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4006496049"/>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Aggregate capital loss</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-352742</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3872194050"/>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 Primary residence exclusion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-1000000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392570634"/>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3029357695"/>
                  </a:ext>
                </a:extLst>
              </a:tr>
              <a:tr h="0">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gridSpan="2">
                  <a:txBody>
                    <a:bodyPr/>
                    <a:lstStyle/>
                    <a:p>
                      <a:pPr algn="ctr" fontAlgn="b"/>
                      <a:r>
                        <a:rPr lang="en-US" sz="800" b="1" u="none" strike="noStrike" dirty="0">
                          <a:effectLst/>
                        </a:rPr>
                        <a:t>No capital gain tax payable due to capital loss</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3760588631"/>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4139928554"/>
                  </a:ext>
                </a:extLst>
              </a:tr>
              <a:tr h="92421">
                <a:tc>
                  <a:txBody>
                    <a:bodyPr/>
                    <a:lstStyle/>
                    <a:p>
                      <a:pPr algn="l" fontAlgn="b"/>
                      <a:r>
                        <a:rPr lang="en-US" sz="800" u="none" strike="noStrike">
                          <a:effectLst/>
                        </a:rPr>
                        <a:t>3.2.4</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Proceeds</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1365072</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Proceeds</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6495683</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515393598"/>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 Base cost</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1990555</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 Base cost</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6124698</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1137379015"/>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Capital loss</a:t>
                      </a:r>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-625483</a:t>
                      </a:r>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Capital gain</a:t>
                      </a:r>
                      <a:endParaRPr lang="en-US" sz="800" b="1"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dirty="0">
                          <a:effectLst/>
                        </a:rPr>
                        <a:t>370985</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328017493"/>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Less:Annual exclusion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Less:Annual exclusion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357395335"/>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-625483</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Aggregate capital gain</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370985</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3799439177"/>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Inclusion rate (80%)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u="none" strike="noStrike">
                          <a:effectLst/>
                        </a:rPr>
                        <a:t>370985 x 0.80</a:t>
                      </a:r>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u="none" strike="noStrike">
                          <a:effectLst/>
                        </a:rPr>
                        <a:t>296788</a:t>
                      </a:r>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218421386"/>
                  </a:ext>
                </a:extLst>
              </a:tr>
              <a:tr h="0">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gridSpan="2">
                  <a:txBody>
                    <a:bodyPr/>
                    <a:lstStyle/>
                    <a:p>
                      <a:pPr algn="ctr" fontAlgn="b"/>
                      <a:r>
                        <a:rPr lang="en-US" sz="800" b="1" u="none" strike="noStrike" dirty="0">
                          <a:effectLst/>
                        </a:rPr>
                        <a:t>No capital gain tax payable due to capital loss</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1430654530"/>
                  </a:ext>
                </a:extLst>
              </a:tr>
              <a:tr h="92421">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b="1" u="none" strike="noStrike" dirty="0">
                          <a:effectLst/>
                        </a:rPr>
                        <a:t>CGT payable (28%)</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l" fontAlgn="b"/>
                      <a:r>
                        <a:rPr lang="en-US" sz="800" b="1" u="none" strike="noStrike" dirty="0">
                          <a:effectLst/>
                        </a:rPr>
                        <a:t>296788 x 0.28</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tc>
                  <a:txBody>
                    <a:bodyPr/>
                    <a:lstStyle/>
                    <a:p>
                      <a:pPr algn="r" fontAlgn="b"/>
                      <a:r>
                        <a:rPr lang="en-US" sz="800" b="1" u="none" strike="noStrike" dirty="0">
                          <a:effectLst/>
                        </a:rPr>
                        <a:t>R83,100.64</a:t>
                      </a:r>
                      <a:endParaRPr lang="en-US" sz="800" b="1" i="0" u="none" strike="noStrike" dirty="0">
                        <a:solidFill>
                          <a:srgbClr val="000000"/>
                        </a:solidFill>
                        <a:effectLst/>
                        <a:latin typeface="Calibri" panose="020F0502020204030204" pitchFamily="34" charset="0"/>
                      </a:endParaRPr>
                    </a:p>
                  </a:txBody>
                  <a:tcPr marL="3029" marR="3029" marT="3029" marB="0" anchor="b">
                    <a:noFill/>
                  </a:tcPr>
                </a:tc>
                <a:extLst>
                  <a:ext uri="{0D108BD9-81ED-4DB2-BD59-A6C34878D82A}">
                    <a16:rowId xmlns:a16="http://schemas.microsoft.com/office/drawing/2014/main" xmlns="" val="1771092467"/>
                  </a:ext>
                </a:extLst>
              </a:tr>
            </a:tbl>
          </a:graphicData>
        </a:graphic>
      </p:graphicFrame>
    </p:spTree>
    <p:extLst>
      <p:ext uri="{BB962C8B-B14F-4D97-AF65-F5344CB8AC3E}">
        <p14:creationId xmlns:p14="http://schemas.microsoft.com/office/powerpoint/2010/main" val="588346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normAutofit/>
          </a:bodyPr>
          <a:lstStyle/>
          <a:p>
            <a:r>
              <a:rPr lang="en-GB" cap="none" dirty="0">
                <a:latin typeface="TW Cen MT"/>
              </a:rPr>
              <a:t>Section 4 </a:t>
            </a:r>
            <a:r>
              <a:rPr lang="mr-IN" cap="none" dirty="0">
                <a:latin typeface="TW Cen MT"/>
                <a:cs typeface="Mangal"/>
              </a:rPr>
              <a:t>–</a:t>
            </a:r>
            <a:r>
              <a:rPr lang="en-GB" cap="none" dirty="0">
                <a:latin typeface="TW Cen MT"/>
              </a:rPr>
              <a:t> Valuation (Residential)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34963521"/>
              </p:ext>
            </p:extLst>
          </p:nvPr>
        </p:nvGraphicFramePr>
        <p:xfrm>
          <a:off x="1408577" y="2286000"/>
          <a:ext cx="8950986" cy="4022730"/>
        </p:xfrm>
        <a:graphic>
          <a:graphicData uri="http://schemas.openxmlformats.org/drawingml/2006/table">
            <a:tbl>
              <a:tblPr firstRow="1" bandRow="1">
                <a:tableStyleId>{69012ECD-51FC-41F1-AA8D-1B2483CD663E}</a:tableStyleId>
              </a:tblPr>
              <a:tblGrid>
                <a:gridCol w="1736817">
                  <a:extLst>
                    <a:ext uri="{9D8B030D-6E8A-4147-A177-3AD203B41FA5}">
                      <a16:colId xmlns:a16="http://schemas.microsoft.com/office/drawing/2014/main" xmlns="" val="20000"/>
                    </a:ext>
                  </a:extLst>
                </a:gridCol>
                <a:gridCol w="1688674">
                  <a:extLst>
                    <a:ext uri="{9D8B030D-6E8A-4147-A177-3AD203B41FA5}">
                      <a16:colId xmlns:a16="http://schemas.microsoft.com/office/drawing/2014/main" xmlns="" val="20001"/>
                    </a:ext>
                  </a:extLst>
                </a:gridCol>
                <a:gridCol w="1371900">
                  <a:extLst>
                    <a:ext uri="{9D8B030D-6E8A-4147-A177-3AD203B41FA5}">
                      <a16:colId xmlns:a16="http://schemas.microsoft.com/office/drawing/2014/main" xmlns="" val="20002"/>
                    </a:ext>
                  </a:extLst>
                </a:gridCol>
                <a:gridCol w="1371900">
                  <a:extLst>
                    <a:ext uri="{9D8B030D-6E8A-4147-A177-3AD203B41FA5}">
                      <a16:colId xmlns:a16="http://schemas.microsoft.com/office/drawing/2014/main" xmlns="" val="20003"/>
                    </a:ext>
                  </a:extLst>
                </a:gridCol>
                <a:gridCol w="1371900">
                  <a:extLst>
                    <a:ext uri="{9D8B030D-6E8A-4147-A177-3AD203B41FA5}">
                      <a16:colId xmlns:a16="http://schemas.microsoft.com/office/drawing/2014/main" xmlns="" val="20004"/>
                    </a:ext>
                  </a:extLst>
                </a:gridCol>
                <a:gridCol w="1409795">
                  <a:extLst>
                    <a:ext uri="{9D8B030D-6E8A-4147-A177-3AD203B41FA5}">
                      <a16:colId xmlns:a16="http://schemas.microsoft.com/office/drawing/2014/main" xmlns="" val="20005"/>
                    </a:ext>
                  </a:extLst>
                </a:gridCol>
              </a:tblGrid>
              <a:tr h="472251">
                <a:tc>
                  <a:txBody>
                    <a:bodyPr/>
                    <a:lstStyle/>
                    <a:p>
                      <a:pPr algn="l" fontAlgn="b"/>
                      <a:r>
                        <a:rPr lang="en-ZA" sz="1400" u="none" strike="noStrike" dirty="0">
                          <a:effectLst/>
                        </a:rPr>
                        <a:t>Features</a:t>
                      </a:r>
                      <a:endParaRPr lang="en-ZA" sz="1400" b="0" i="0" u="none" strike="noStrike" dirty="0">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b="1" u="none" strike="noStrike">
                          <a:effectLst/>
                        </a:rPr>
                        <a:t>Dempsey Property </a:t>
                      </a:r>
                      <a:endParaRPr lang="en-ZA" sz="1400" b="1"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nl-NL" sz="1400" b="0" u="none" strike="noStrike">
                          <a:effectLst/>
                        </a:rPr>
                        <a:t>24 </a:t>
                      </a:r>
                      <a:r>
                        <a:rPr lang="nl-NL" sz="1400" b="0" u="none" strike="noStrike" err="1">
                          <a:effectLst/>
                        </a:rPr>
                        <a:t>Verreweide</a:t>
                      </a:r>
                      <a:r>
                        <a:rPr lang="nl-NL" sz="1400" b="0" u="none" strike="noStrike">
                          <a:effectLst/>
                        </a:rPr>
                        <a:t>, </a:t>
                      </a:r>
                      <a:r>
                        <a:rPr lang="nl-NL" sz="1400" b="0" u="none" strike="noStrike" err="1">
                          <a:effectLst/>
                        </a:rPr>
                        <a:t>Stellenbosch</a:t>
                      </a:r>
                      <a:endParaRPr lang="nl-NL"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nl-NL" sz="1400" b="0" u="none" strike="noStrike">
                          <a:effectLst/>
                        </a:rPr>
                        <a:t>207 Andringa,</a:t>
                      </a:r>
                    </a:p>
                    <a:p>
                      <a:pPr algn="l" fontAlgn="b"/>
                      <a:r>
                        <a:rPr lang="nl-NL" sz="1400" b="0" u="none" strike="noStrike" err="1">
                          <a:effectLst/>
                        </a:rPr>
                        <a:t>Stellenbosch</a:t>
                      </a:r>
                      <a:endParaRPr lang="nl-NL"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nl-NL" sz="1400" b="0" u="none" strike="noStrike">
                          <a:effectLst/>
                        </a:rPr>
                        <a:t>25 </a:t>
                      </a:r>
                      <a:r>
                        <a:rPr lang="nl-NL" sz="1400" b="0" u="none" strike="noStrike" err="1">
                          <a:effectLst/>
                        </a:rPr>
                        <a:t>Verreweide</a:t>
                      </a:r>
                      <a:r>
                        <a:rPr lang="nl-NL" sz="1400" b="0" u="none" strike="noStrike">
                          <a:effectLst/>
                        </a:rPr>
                        <a:t>,</a:t>
                      </a:r>
                    </a:p>
                    <a:p>
                      <a:pPr algn="l" fontAlgn="b"/>
                      <a:r>
                        <a:rPr lang="nl-NL" sz="1400" b="0" u="none" strike="noStrike" err="1">
                          <a:effectLst/>
                        </a:rPr>
                        <a:t>Stellenbosch</a:t>
                      </a:r>
                      <a:endParaRPr lang="nl-NL"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b="0" u="none" strike="noStrike">
                          <a:effectLst/>
                        </a:rPr>
                        <a:t>3 </a:t>
                      </a:r>
                      <a:r>
                        <a:rPr lang="en-ZA" sz="1400" b="0" u="none" strike="noStrike" err="1">
                          <a:effectLst/>
                        </a:rPr>
                        <a:t>Oewersig</a:t>
                      </a:r>
                      <a:r>
                        <a:rPr lang="en-ZA" sz="1400" b="0" u="none" strike="noStrike">
                          <a:effectLst/>
                        </a:rPr>
                        <a:t>, </a:t>
                      </a:r>
                    </a:p>
                    <a:p>
                      <a:pPr algn="l" fontAlgn="b"/>
                      <a:r>
                        <a:rPr lang="en-ZA" sz="1400" b="0" u="none" strike="noStrike">
                          <a:solidFill>
                            <a:srgbClr val="000000"/>
                          </a:solidFill>
                          <a:effectLst/>
                        </a:rPr>
                        <a:t>Stellenbosch</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extLst>
                  <a:ext uri="{0D108BD9-81ED-4DB2-BD59-A6C34878D82A}">
                    <a16:rowId xmlns:a16="http://schemas.microsoft.com/office/drawing/2014/main" xmlns="" val="10000"/>
                  </a:ext>
                </a:extLst>
              </a:tr>
              <a:tr h="256519">
                <a:tc>
                  <a:txBody>
                    <a:bodyPr/>
                    <a:lstStyle/>
                    <a:p>
                      <a:pPr algn="l" fontAlgn="b"/>
                      <a:r>
                        <a:rPr lang="en-ZA" sz="1400" u="none" strike="noStrike">
                          <a:effectLst/>
                        </a:rPr>
                        <a:t>Bedroom</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b="1" u="none" strike="noStrike">
                          <a:effectLst/>
                        </a:rPr>
                        <a:t>1</a:t>
                      </a:r>
                      <a:endParaRPr lang="en-ZA" sz="1400" b="1"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a:ea typeface="Garamond" charset="0"/>
                        <a:cs typeface="Garamond" charset="0"/>
                      </a:endParaRPr>
                    </a:p>
                  </a:txBody>
                  <a:tcPr marL="9050" marR="9050" marT="8427" marB="0" anchor="b"/>
                </a:tc>
                <a:extLst>
                  <a:ext uri="{0D108BD9-81ED-4DB2-BD59-A6C34878D82A}">
                    <a16:rowId xmlns:a16="http://schemas.microsoft.com/office/drawing/2014/main" xmlns="" val="10001"/>
                  </a:ext>
                </a:extLst>
              </a:tr>
              <a:tr h="256519">
                <a:tc>
                  <a:txBody>
                    <a:bodyPr/>
                    <a:lstStyle/>
                    <a:p>
                      <a:pPr algn="l" fontAlgn="b"/>
                      <a:r>
                        <a:rPr lang="en-ZA" sz="1400" u="none" strike="noStrike">
                          <a:effectLst/>
                        </a:rPr>
                        <a:t>Bathroom</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r" fontAlgn="b"/>
                      <a:r>
                        <a:rPr lang="en-ZA" sz="1400" b="1" u="none" strike="noStrike">
                          <a:effectLst/>
                        </a:rPr>
                        <a:t>1</a:t>
                      </a:r>
                      <a:endParaRPr lang="en-ZA" sz="1400" b="1"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a:ea typeface="Garamond" charset="0"/>
                        <a:cs typeface="Garamond" charset="0"/>
                      </a:endParaRPr>
                    </a:p>
                  </a:txBody>
                  <a:tcPr marL="9050" marR="9050" marT="8427" marB="0" anchor="b"/>
                </a:tc>
                <a:extLst>
                  <a:ext uri="{0D108BD9-81ED-4DB2-BD59-A6C34878D82A}">
                    <a16:rowId xmlns:a16="http://schemas.microsoft.com/office/drawing/2014/main" xmlns="" val="10002"/>
                  </a:ext>
                </a:extLst>
              </a:tr>
              <a:tr h="256519">
                <a:tc>
                  <a:txBody>
                    <a:bodyPr/>
                    <a:lstStyle/>
                    <a:p>
                      <a:pPr algn="l" fontAlgn="b"/>
                      <a:r>
                        <a:rPr lang="en-ZA" sz="1400" u="none" strike="noStrike">
                          <a:effectLst/>
                        </a:rPr>
                        <a:t>Lounge</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r" fontAlgn="b"/>
                      <a:r>
                        <a:rPr lang="en-ZA" sz="1400" b="1" u="none" strike="noStrike">
                          <a:effectLst/>
                        </a:rPr>
                        <a:t>1</a:t>
                      </a:r>
                      <a:endParaRPr lang="en-ZA" sz="1400" b="1"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u="none" strike="noStrike">
                          <a:effectLst/>
                        </a:rPr>
                        <a:t>1</a:t>
                      </a:r>
                      <a:endParaRPr lang="en-ZA" sz="1400" b="0" i="0" u="none" strike="noStrike">
                        <a:solidFill>
                          <a:srgbClr val="000000"/>
                        </a:solidFill>
                        <a:effectLst/>
                        <a:latin typeface="Garamond"/>
                        <a:ea typeface="Garamond" charset="0"/>
                        <a:cs typeface="Garamond" charset="0"/>
                      </a:endParaRPr>
                    </a:p>
                  </a:txBody>
                  <a:tcPr marL="9050" marR="9050" marT="8427" marB="0" anchor="b"/>
                </a:tc>
                <a:extLst>
                  <a:ext uri="{0D108BD9-81ED-4DB2-BD59-A6C34878D82A}">
                    <a16:rowId xmlns:a16="http://schemas.microsoft.com/office/drawing/2014/main" xmlns="" val="10003"/>
                  </a:ext>
                </a:extLst>
              </a:tr>
              <a:tr h="256519">
                <a:tc>
                  <a:txBody>
                    <a:bodyPr/>
                    <a:lstStyle/>
                    <a:p>
                      <a:pPr algn="l" fontAlgn="b"/>
                      <a:r>
                        <a:rPr lang="en-ZA" sz="1400" u="none" strike="noStrike">
                          <a:effectLst/>
                        </a:rPr>
                        <a:t>Parking</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b="1" u="none" strike="noStrike">
                          <a:effectLst/>
                        </a:rPr>
                        <a:t>Single</a:t>
                      </a:r>
                      <a:endParaRPr lang="en-ZA" sz="1400" b="1"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u="none" strike="noStrike">
                          <a:effectLst/>
                        </a:rPr>
                        <a:t>Single</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Single</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Single</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Single</a:t>
                      </a:r>
                      <a:endParaRPr lang="en-ZA" sz="1400" b="0" i="0" u="none" strike="noStrike">
                        <a:solidFill>
                          <a:srgbClr val="000000"/>
                        </a:solidFill>
                        <a:effectLst/>
                        <a:latin typeface="Garamond"/>
                        <a:ea typeface="Garamond" charset="0"/>
                        <a:cs typeface="Garamond" charset="0"/>
                      </a:endParaRPr>
                    </a:p>
                  </a:txBody>
                  <a:tcPr marL="9050" marR="9050" marT="8427" marB="0" anchor="b"/>
                </a:tc>
                <a:extLst>
                  <a:ext uri="{0D108BD9-81ED-4DB2-BD59-A6C34878D82A}">
                    <a16:rowId xmlns:a16="http://schemas.microsoft.com/office/drawing/2014/main" xmlns="" val="10004"/>
                  </a:ext>
                </a:extLst>
              </a:tr>
              <a:tr h="256519">
                <a:tc>
                  <a:txBody>
                    <a:bodyPr/>
                    <a:lstStyle/>
                    <a:p>
                      <a:pPr algn="l" fontAlgn="b"/>
                      <a:r>
                        <a:rPr lang="en-ZA" sz="1400" u="none" strike="noStrike">
                          <a:effectLst/>
                        </a:rPr>
                        <a:t>Floor size</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b="1" u="none" strike="noStrike">
                          <a:effectLst/>
                        </a:rPr>
                        <a:t>23 sqm</a:t>
                      </a:r>
                      <a:endParaRPr lang="en-ZA" sz="1400" b="1"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26 sqm</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26 sqm</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24 sqm</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34 sqm</a:t>
                      </a:r>
                      <a:endParaRPr lang="en-ZA" sz="1400" b="0" i="0" u="none" strike="noStrike">
                        <a:solidFill>
                          <a:srgbClr val="000000"/>
                        </a:solidFill>
                        <a:effectLst/>
                        <a:latin typeface="Garamond"/>
                        <a:ea typeface="Garamond" charset="0"/>
                        <a:cs typeface="Garamond" charset="0"/>
                      </a:endParaRPr>
                    </a:p>
                  </a:txBody>
                  <a:tcPr marL="9050" marR="9050" marT="8427" marB="0" anchor="b"/>
                </a:tc>
                <a:extLst>
                  <a:ext uri="{0D108BD9-81ED-4DB2-BD59-A6C34878D82A}">
                    <a16:rowId xmlns:a16="http://schemas.microsoft.com/office/drawing/2014/main" xmlns="" val="10005"/>
                  </a:ext>
                </a:extLst>
              </a:tr>
              <a:tr h="472251">
                <a:tc>
                  <a:txBody>
                    <a:bodyPr/>
                    <a:lstStyle/>
                    <a:p>
                      <a:pPr algn="l" fontAlgn="b"/>
                      <a:r>
                        <a:rPr lang="en-ZA" sz="1400" u="none" strike="noStrike">
                          <a:effectLst/>
                        </a:rPr>
                        <a:t>Comments</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GB" sz="1400" b="1" u="none" strike="noStrike">
                          <a:effectLst/>
                        </a:rPr>
                        <a:t>Modern and close to campus</a:t>
                      </a:r>
                      <a:endParaRPr lang="en-GB" sz="1400" b="1"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u="none" strike="noStrike">
                          <a:effectLst/>
                        </a:rPr>
                        <a:t>Modern Finish</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u="none" strike="noStrike">
                          <a:effectLst/>
                        </a:rPr>
                        <a:t>Neglected</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Modern finish</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Relatively far from Campus</a:t>
                      </a:r>
                      <a:endParaRPr lang="en-ZA" sz="1400" b="0" i="0" u="none" strike="noStrike">
                        <a:solidFill>
                          <a:srgbClr val="000000"/>
                        </a:solidFill>
                        <a:effectLst/>
                        <a:latin typeface="Garamond"/>
                        <a:ea typeface="Garamond" charset="0"/>
                        <a:cs typeface="Garamond" charset="0"/>
                      </a:endParaRPr>
                    </a:p>
                  </a:txBody>
                  <a:tcPr marL="9050" marR="9050" marT="8427" marB="0" anchor="b"/>
                </a:tc>
                <a:extLst>
                  <a:ext uri="{0D108BD9-81ED-4DB2-BD59-A6C34878D82A}">
                    <a16:rowId xmlns:a16="http://schemas.microsoft.com/office/drawing/2014/main" xmlns="" val="10006"/>
                  </a:ext>
                </a:extLst>
              </a:tr>
              <a:tr h="256519">
                <a:tc>
                  <a:txBody>
                    <a:bodyPr/>
                    <a:lstStyle/>
                    <a:p>
                      <a:pPr algn="l" fontAlgn="b"/>
                      <a:r>
                        <a:rPr lang="en-ZA" sz="1400" u="none" strike="noStrike">
                          <a:effectLst/>
                        </a:rPr>
                        <a:t>Sold for</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endParaRPr lang="en-ZA" sz="1400" b="1"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u="none" strike="noStrike">
                          <a:effectLst/>
                        </a:rPr>
                        <a:t> R  1 690 000,00 </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u="none" strike="noStrike">
                          <a:effectLst/>
                        </a:rPr>
                        <a:t> R  1 550 000,00 </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u="none" strike="noStrike">
                          <a:effectLst/>
                        </a:rPr>
                        <a:t> R  1 590 000,00 </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u="none" strike="noStrike">
                          <a:effectLst/>
                        </a:rPr>
                        <a:t> R  1 960 000,00 </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extLst>
                  <a:ext uri="{0D108BD9-81ED-4DB2-BD59-A6C34878D82A}">
                    <a16:rowId xmlns:a16="http://schemas.microsoft.com/office/drawing/2014/main" xmlns="" val="10007"/>
                  </a:ext>
                </a:extLst>
              </a:tr>
              <a:tr h="256519">
                <a:tc>
                  <a:txBody>
                    <a:bodyPr/>
                    <a:lstStyle/>
                    <a:p>
                      <a:pPr algn="l" fontAlgn="b"/>
                      <a:r>
                        <a:rPr lang="en-ZA" sz="1400" u="none" strike="noStrike">
                          <a:effectLst/>
                        </a:rPr>
                        <a:t>Asking Price</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b="1" u="none" strike="noStrike">
                          <a:effectLst/>
                        </a:rPr>
                        <a:t> R       1 895 000,00 </a:t>
                      </a:r>
                      <a:endParaRPr lang="en-ZA" sz="1400" b="1"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extLst>
                  <a:ext uri="{0D108BD9-81ED-4DB2-BD59-A6C34878D82A}">
                    <a16:rowId xmlns:a16="http://schemas.microsoft.com/office/drawing/2014/main" xmlns="" val="10008"/>
                  </a:ext>
                </a:extLst>
              </a:tr>
              <a:tr h="256519">
                <a:tc>
                  <a:txBody>
                    <a:bodyPr/>
                    <a:lstStyle/>
                    <a:p>
                      <a:pPr algn="l" fontAlgn="b"/>
                      <a:r>
                        <a:rPr lang="en-ZA" sz="1400" u="none" strike="noStrike">
                          <a:effectLst/>
                        </a:rPr>
                        <a:t>Expected MV</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b="1" u="none" strike="noStrike">
                          <a:effectLst/>
                        </a:rPr>
                        <a:t> R       1 745 000,00 </a:t>
                      </a:r>
                      <a:endParaRPr lang="en-ZA" sz="1400" b="1"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extLst>
                  <a:ext uri="{0D108BD9-81ED-4DB2-BD59-A6C34878D82A}">
                    <a16:rowId xmlns:a16="http://schemas.microsoft.com/office/drawing/2014/main" xmlns="" val="10009"/>
                  </a:ext>
                </a:extLst>
              </a:tr>
              <a:tr h="256519">
                <a:tc>
                  <a:txBody>
                    <a:bodyPr/>
                    <a:lstStyle/>
                    <a:p>
                      <a:pPr algn="l" fontAlgn="b"/>
                      <a:r>
                        <a:rPr lang="en-ZA" sz="1400" u="none" strike="noStrike">
                          <a:effectLst/>
                        </a:rPr>
                        <a:t>Lowest MV</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b="1" u="none" strike="noStrike">
                          <a:effectLst/>
                        </a:rPr>
                        <a:t> R       1 595 000,00 </a:t>
                      </a:r>
                      <a:endParaRPr lang="en-ZA" sz="1400" b="1"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extLst>
                  <a:ext uri="{0D108BD9-81ED-4DB2-BD59-A6C34878D82A}">
                    <a16:rowId xmlns:a16="http://schemas.microsoft.com/office/drawing/2014/main" xmlns="" val="10010"/>
                  </a:ext>
                </a:extLst>
              </a:tr>
              <a:tr h="256519">
                <a:tc>
                  <a:txBody>
                    <a:bodyPr/>
                    <a:lstStyle/>
                    <a:p>
                      <a:pPr algn="l" fontAlgn="b"/>
                      <a:r>
                        <a:rPr lang="en-ZA" sz="1400" u="none" strike="noStrike">
                          <a:effectLst/>
                        </a:rPr>
                        <a:t>MV date</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b="1" u="none" strike="noStrike">
                          <a:effectLst/>
                        </a:rPr>
                        <a:t>20-Oct-19</a:t>
                      </a:r>
                      <a:endParaRPr lang="en-ZA" sz="1400" b="1"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extLst>
                  <a:ext uri="{0D108BD9-81ED-4DB2-BD59-A6C34878D82A}">
                    <a16:rowId xmlns:a16="http://schemas.microsoft.com/office/drawing/2014/main" xmlns="" val="10011"/>
                  </a:ext>
                </a:extLst>
              </a:tr>
              <a:tr h="256519">
                <a:tc>
                  <a:txBody>
                    <a:bodyPr/>
                    <a:lstStyle/>
                    <a:p>
                      <a:pPr algn="l" fontAlgn="b"/>
                      <a:r>
                        <a:rPr lang="en-ZA" sz="1400" u="none" strike="noStrike">
                          <a:effectLst/>
                        </a:rPr>
                        <a:t>Sale date</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r" fontAlgn="b"/>
                      <a:r>
                        <a:rPr lang="en-ZA" sz="1400" u="none" strike="noStrike">
                          <a:effectLst/>
                        </a:rPr>
                        <a:t>06-Mar-19</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r" fontAlgn="b"/>
                      <a:r>
                        <a:rPr lang="en-ZA" sz="1400" u="none" strike="noStrike">
                          <a:effectLst/>
                        </a:rPr>
                        <a:t>24-Apr-19</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r" fontAlgn="b"/>
                      <a:r>
                        <a:rPr lang="en-ZA" sz="1400" u="none" strike="noStrike">
                          <a:effectLst/>
                        </a:rPr>
                        <a:t>20-Mar-19</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r" fontAlgn="b"/>
                      <a:r>
                        <a:rPr lang="en-ZA" sz="1400" u="none" strike="noStrike">
                          <a:effectLst/>
                        </a:rPr>
                        <a:t>19-Feb-19</a:t>
                      </a:r>
                      <a:endParaRPr lang="en-ZA" sz="1400" b="0" i="0" u="none" strike="noStrike">
                        <a:solidFill>
                          <a:srgbClr val="000000"/>
                        </a:solidFill>
                        <a:effectLst/>
                        <a:latin typeface="Garamond"/>
                        <a:ea typeface="Garamond" charset="0"/>
                        <a:cs typeface="Garamond" charset="0"/>
                      </a:endParaRPr>
                    </a:p>
                  </a:txBody>
                  <a:tcPr marL="9050" marR="9050" marT="8427" marB="0" anchor="b"/>
                </a:tc>
                <a:extLst>
                  <a:ext uri="{0D108BD9-81ED-4DB2-BD59-A6C34878D82A}">
                    <a16:rowId xmlns:a16="http://schemas.microsoft.com/office/drawing/2014/main" xmlns="" val="10012"/>
                  </a:ext>
                </a:extLst>
              </a:tr>
              <a:tr h="256519">
                <a:tc gridSpan="2">
                  <a:txBody>
                    <a:bodyPr/>
                    <a:lstStyle/>
                    <a:p>
                      <a:pPr algn="l" fontAlgn="b"/>
                      <a:r>
                        <a:rPr lang="en-ZA" sz="1400" u="none" strike="noStrike" dirty="0">
                          <a:effectLst/>
                        </a:rPr>
                        <a:t>Distance from subject Property</a:t>
                      </a:r>
                      <a:endParaRPr lang="en-ZA" sz="1400" b="0" i="0" u="none" strike="noStrike" dirty="0">
                        <a:solidFill>
                          <a:srgbClr val="000000"/>
                        </a:solidFill>
                        <a:effectLst/>
                        <a:latin typeface="Garamond" charset="0"/>
                        <a:ea typeface="Garamond" charset="0"/>
                        <a:cs typeface="Garamond" charset="0"/>
                      </a:endParaRPr>
                    </a:p>
                  </a:txBody>
                  <a:tcPr marL="9050" marR="9050" marT="8427" marB="0" anchor="b"/>
                </a:tc>
                <a:tc hMerge="1">
                  <a:txBody>
                    <a:bodyPr/>
                    <a:lstStyle/>
                    <a:p>
                      <a:endParaRPr lang="en-ZA"/>
                    </a:p>
                  </a:txBody>
                  <a:tcPr/>
                </a:tc>
                <a:tc>
                  <a:txBody>
                    <a:bodyPr/>
                    <a:lstStyle/>
                    <a:p>
                      <a:pPr algn="l" fontAlgn="b"/>
                      <a:r>
                        <a:rPr lang="en-ZA" sz="1400" u="none" strike="noStrike">
                          <a:effectLst/>
                        </a:rPr>
                        <a:t>1.5 km</a:t>
                      </a:r>
                      <a:endParaRPr lang="en-ZA" sz="1400" b="0" i="0" u="none" strike="noStrike">
                        <a:solidFill>
                          <a:srgbClr val="000000"/>
                        </a:solidFill>
                        <a:effectLst/>
                        <a:latin typeface="Garamond"/>
                        <a:ea typeface="Garamond" charset="0"/>
                        <a:cs typeface="Garamond" charset="0"/>
                      </a:endParaRPr>
                    </a:p>
                  </a:txBody>
                  <a:tcPr marL="9050" marR="9050" marT="8427" marB="0" anchor="b"/>
                </a:tc>
                <a:tc>
                  <a:txBody>
                    <a:bodyPr/>
                    <a:lstStyle/>
                    <a:p>
                      <a:pPr algn="l" fontAlgn="b"/>
                      <a:r>
                        <a:rPr lang="en-ZA" sz="1400" u="none" strike="noStrike">
                          <a:effectLst/>
                        </a:rPr>
                        <a:t>1.1 km</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u="none" strike="noStrike">
                          <a:effectLst/>
                        </a:rPr>
                        <a:t>1.5km</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tc>
                  <a:txBody>
                    <a:bodyPr/>
                    <a:lstStyle/>
                    <a:p>
                      <a:pPr algn="l" fontAlgn="b"/>
                      <a:r>
                        <a:rPr lang="en-ZA" sz="1400" u="none" strike="noStrike">
                          <a:effectLst/>
                        </a:rPr>
                        <a:t>2 km</a:t>
                      </a:r>
                      <a:endParaRPr lang="en-ZA" sz="1400" b="0" i="0" u="none" strike="noStrike">
                        <a:solidFill>
                          <a:srgbClr val="000000"/>
                        </a:solidFill>
                        <a:effectLst/>
                        <a:latin typeface="Garamond" charset="0"/>
                        <a:ea typeface="Garamond" charset="0"/>
                        <a:cs typeface="Garamond" charset="0"/>
                      </a:endParaRPr>
                    </a:p>
                  </a:txBody>
                  <a:tcPr marL="9050" marR="9050" marT="8427" marB="0" anchor="b"/>
                </a:tc>
                <a:extLst>
                  <a:ext uri="{0D108BD9-81ED-4DB2-BD59-A6C34878D82A}">
                    <a16:rowId xmlns:a16="http://schemas.microsoft.com/office/drawing/2014/main" xmlns="" val="10013"/>
                  </a:ext>
                </a:extLst>
              </a:tr>
            </a:tbl>
          </a:graphicData>
        </a:graphic>
      </p:graphicFrame>
      <p:pic>
        <p:nvPicPr>
          <p:cNvPr id="6" name="Picture 5" descr="Historic Tax Credits in Baltimore - Baltimore Heritage">
            <a:extLst>
              <a:ext uri="{FF2B5EF4-FFF2-40B4-BE49-F238E27FC236}">
                <a16:creationId xmlns:a16="http://schemas.microsoft.com/office/drawing/2014/main" xmlns="" id="{43D0916E-1374-5641-A40D-53FEAC45EA78}"/>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rot="10800000" flipV="1">
            <a:off x="10124122" y="-48267"/>
            <a:ext cx="1976826" cy="1976826"/>
          </a:xfrm>
          <a:prstGeom prst="rect">
            <a:avLst/>
          </a:prstGeom>
        </p:spPr>
      </p:pic>
    </p:spTree>
    <p:extLst>
      <p:ext uri="{BB962C8B-B14F-4D97-AF65-F5344CB8AC3E}">
        <p14:creationId xmlns:p14="http://schemas.microsoft.com/office/powerpoint/2010/main" val="2060067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normAutofit/>
          </a:bodyPr>
          <a:lstStyle/>
          <a:p>
            <a:r>
              <a:rPr lang="en-GB" cap="none" dirty="0">
                <a:latin typeface="TW Cen MT"/>
              </a:rPr>
              <a:t>Section 4 </a:t>
            </a:r>
            <a:r>
              <a:rPr lang="mr-IN" cap="none" dirty="0">
                <a:latin typeface="TW Cen MT"/>
                <a:cs typeface="Mangal"/>
              </a:rPr>
              <a:t>–</a:t>
            </a:r>
            <a:r>
              <a:rPr lang="en-GB" cap="none" dirty="0">
                <a:latin typeface="TW Cen MT"/>
              </a:rPr>
              <a:t> Valuation (Commercial)</a:t>
            </a:r>
          </a:p>
        </p:txBody>
      </p:sp>
      <p:graphicFrame>
        <p:nvGraphicFramePr>
          <p:cNvPr id="6" name="Content Placeholder 2">
            <a:extLst>
              <a:ext uri="{FF2B5EF4-FFF2-40B4-BE49-F238E27FC236}">
                <a16:creationId xmlns:a16="http://schemas.microsoft.com/office/drawing/2014/main" xmlns="" id="{889D9851-0201-4CDC-9D03-87A581F19583}"/>
              </a:ext>
            </a:extLst>
          </p:cNvPr>
          <p:cNvGraphicFramePr>
            <a:graphicFrameLocks noGrp="1"/>
          </p:cNvGraphicFramePr>
          <p:nvPr>
            <p:ph idx="1"/>
            <p:extLst>
              <p:ext uri="{D42A27DB-BD31-4B8C-83A1-F6EECF244321}">
                <p14:modId xmlns:p14="http://schemas.microsoft.com/office/powerpoint/2010/main" val="147529880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Empire State Building Skyscraper · Free vector graphic on ...">
            <a:extLst>
              <a:ext uri="{FF2B5EF4-FFF2-40B4-BE49-F238E27FC236}">
                <a16:creationId xmlns:a16="http://schemas.microsoft.com/office/drawing/2014/main" xmlns="" id="{52ABBFCD-E82C-ED42-8A4C-3B7887F4C1A9}"/>
              </a:ext>
            </a:extLst>
          </p:cNvPr>
          <p:cNvPicPr>
            <a:picLocks noChangeAspect="1"/>
          </p:cNvPicPr>
          <p:nvPr/>
        </p:nvPicPr>
        <p:blipFill>
          <a:blip r:embed="rId7">
            <a:extLst>
              <a:ext uri="{837473B0-CC2E-450A-ABE3-18F120FF3D39}">
                <a1611:picAttrSrcUrl xmlns:a1611="http://schemas.microsoft.com/office/drawing/2016/11/main" xmlns="" r:id="rId8"/>
              </a:ext>
            </a:extLst>
          </a:blip>
          <a:stretch>
            <a:fillRect/>
          </a:stretch>
        </p:blipFill>
        <p:spPr>
          <a:xfrm>
            <a:off x="10930120" y="188242"/>
            <a:ext cx="1048879" cy="2097758"/>
          </a:xfrm>
          <a:prstGeom prst="rect">
            <a:avLst/>
          </a:prstGeom>
        </p:spPr>
      </p:pic>
    </p:spTree>
    <p:extLst>
      <p:ext uri="{BB962C8B-B14F-4D97-AF65-F5344CB8AC3E}">
        <p14:creationId xmlns:p14="http://schemas.microsoft.com/office/powerpoint/2010/main" val="1527152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134F0D3-8267-4FCC-8AA2-0F987FB2E4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787CB69F-0CBD-4E11-AEF2-C69F486710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572457"/>
            <a:ext cx="12188952" cy="22855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8" y="4971088"/>
            <a:ext cx="9720072" cy="1499616"/>
          </a:xfrm>
        </p:spPr>
        <p:txBody>
          <a:bodyPr>
            <a:normAutofit/>
          </a:bodyPr>
          <a:lstStyle/>
          <a:p>
            <a:r>
              <a:rPr lang="en-GB" cap="none">
                <a:solidFill>
                  <a:srgbClr val="FFFFFF"/>
                </a:solidFill>
                <a:latin typeface="TW Cen MT"/>
              </a:rPr>
              <a:t>Conclusion</a:t>
            </a:r>
          </a:p>
        </p:txBody>
      </p:sp>
      <p:cxnSp>
        <p:nvCxnSpPr>
          <p:cNvPr id="14" name="Straight Connector 13">
            <a:extLst>
              <a:ext uri="{FF2B5EF4-FFF2-40B4-BE49-F238E27FC236}">
                <a16:creationId xmlns:a16="http://schemas.microsoft.com/office/drawing/2014/main" xmlns="" id="{FB5AD06E-0FF5-4588-8D02-BA7D0539A1F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xmlns="" id="{2C95AD20-6F82-4ADD-9543-4076D4AD0920}"/>
              </a:ext>
            </a:extLst>
          </p:cNvPr>
          <p:cNvGraphicFramePr>
            <a:graphicFrameLocks noGrp="1"/>
          </p:cNvGraphicFramePr>
          <p:nvPr>
            <p:ph idx="1"/>
            <p:extLst>
              <p:ext uri="{D42A27DB-BD31-4B8C-83A1-F6EECF244321}">
                <p14:modId xmlns:p14="http://schemas.microsoft.com/office/powerpoint/2010/main" val="3342393045"/>
              </p:ext>
            </p:extLst>
          </p:nvPr>
        </p:nvGraphicFramePr>
        <p:xfrm>
          <a:off x="642938" y="642938"/>
          <a:ext cx="10896600" cy="3355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istoric Tax Credits in Baltimore - Baltimore Heritage">
            <a:extLst>
              <a:ext uri="{FF2B5EF4-FFF2-40B4-BE49-F238E27FC236}">
                <a16:creationId xmlns:a16="http://schemas.microsoft.com/office/drawing/2014/main" xmlns="" id="{B921C43F-C709-0647-B130-A80F963FBA67}"/>
              </a:ext>
            </a:extLst>
          </p:cNvPr>
          <p:cNvPicPr>
            <a:picLocks noChangeAspect="1"/>
          </p:cNvPicPr>
          <p:nvPr/>
        </p:nvPicPr>
        <p:blipFill>
          <a:blip r:embed="rId7">
            <a:extLst>
              <a:ext uri="{837473B0-CC2E-450A-ABE3-18F120FF3D39}">
                <a1611:picAttrSrcUrl xmlns:a1611="http://schemas.microsoft.com/office/drawing/2016/11/main" xmlns="" r:id="rId8"/>
              </a:ext>
            </a:extLst>
          </a:blip>
          <a:stretch>
            <a:fillRect/>
          </a:stretch>
        </p:blipFill>
        <p:spPr>
          <a:xfrm rot="10800000" flipV="1">
            <a:off x="3400272" y="968991"/>
            <a:ext cx="948748" cy="948748"/>
          </a:xfrm>
          <a:prstGeom prst="rect">
            <a:avLst/>
          </a:prstGeom>
        </p:spPr>
      </p:pic>
      <p:pic>
        <p:nvPicPr>
          <p:cNvPr id="11" name="Picture 10" descr="Empire State Building Skyscraper · Free vector graphic on ...">
            <a:extLst>
              <a:ext uri="{FF2B5EF4-FFF2-40B4-BE49-F238E27FC236}">
                <a16:creationId xmlns:a16="http://schemas.microsoft.com/office/drawing/2014/main" xmlns="" id="{0D120188-DAA4-334A-AEC5-6B8033E75481}"/>
              </a:ext>
            </a:extLst>
          </p:cNvPr>
          <p:cNvPicPr>
            <a:picLocks noChangeAspect="1"/>
          </p:cNvPicPr>
          <p:nvPr/>
        </p:nvPicPr>
        <p:blipFill>
          <a:blip r:embed="rId9">
            <a:extLst>
              <a:ext uri="{837473B0-CC2E-450A-ABE3-18F120FF3D39}">
                <a1611:picAttrSrcUrl xmlns:a1611="http://schemas.microsoft.com/office/drawing/2016/11/main" xmlns="" r:id="rId10"/>
              </a:ext>
            </a:extLst>
          </a:blip>
          <a:stretch>
            <a:fillRect/>
          </a:stretch>
        </p:blipFill>
        <p:spPr>
          <a:xfrm>
            <a:off x="3555791" y="2460012"/>
            <a:ext cx="637710" cy="1275420"/>
          </a:xfrm>
          <a:prstGeom prst="rect">
            <a:avLst/>
          </a:prstGeom>
        </p:spPr>
      </p:pic>
    </p:spTree>
    <p:extLst>
      <p:ext uri="{BB962C8B-B14F-4D97-AF65-F5344CB8AC3E}">
        <p14:creationId xmlns:p14="http://schemas.microsoft.com/office/powerpoint/2010/main" val="1825300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normAutofit/>
          </a:bodyPr>
          <a:lstStyle/>
          <a:p>
            <a:r>
              <a:rPr lang="en-GB" cap="none" dirty="0">
                <a:latin typeface="TW Cen MT"/>
              </a:rPr>
              <a:t>Appendices</a:t>
            </a:r>
          </a:p>
        </p:txBody>
      </p:sp>
      <p:graphicFrame>
        <p:nvGraphicFramePr>
          <p:cNvPr id="5" name="Content Placeholder 2">
            <a:extLst>
              <a:ext uri="{FF2B5EF4-FFF2-40B4-BE49-F238E27FC236}">
                <a16:creationId xmlns:a16="http://schemas.microsoft.com/office/drawing/2014/main" xmlns="" id="{73C0FF8F-3082-4254-9E38-FFC2450F4B91}"/>
              </a:ext>
            </a:extLst>
          </p:cNvPr>
          <p:cNvGraphicFramePr>
            <a:graphicFrameLocks noGrp="1"/>
          </p:cNvGraphicFramePr>
          <p:nvPr>
            <p:ph idx="1"/>
            <p:extLst>
              <p:ext uri="{D42A27DB-BD31-4B8C-83A1-F6EECF244321}">
                <p14:modId xmlns:p14="http://schemas.microsoft.com/office/powerpoint/2010/main" val="1232565191"/>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9422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CDA449-9B77-A045-AB23-35EBA8F267A9}"/>
              </a:ext>
            </a:extLst>
          </p:cNvPr>
          <p:cNvSpPr>
            <a:spLocks noGrp="1"/>
          </p:cNvSpPr>
          <p:nvPr>
            <p:ph type="title"/>
          </p:nvPr>
        </p:nvSpPr>
        <p:spPr/>
        <p:txBody>
          <a:bodyPr/>
          <a:lstStyle/>
          <a:p>
            <a:r>
              <a:rPr lang="en-US" cap="none" dirty="0">
                <a:latin typeface="+mn-lt"/>
              </a:rPr>
              <a:t>Rates and figures used throughout</a:t>
            </a:r>
          </a:p>
        </p:txBody>
      </p:sp>
      <p:graphicFrame>
        <p:nvGraphicFramePr>
          <p:cNvPr id="8" name="Content Placeholder 7">
            <a:extLst>
              <a:ext uri="{FF2B5EF4-FFF2-40B4-BE49-F238E27FC236}">
                <a16:creationId xmlns:a16="http://schemas.microsoft.com/office/drawing/2014/main" xmlns="" id="{ADB60488-6DCC-D14F-973C-05B8736817B1}"/>
              </a:ext>
            </a:extLst>
          </p:cNvPr>
          <p:cNvGraphicFramePr>
            <a:graphicFrameLocks noGrp="1"/>
          </p:cNvGraphicFramePr>
          <p:nvPr>
            <p:ph idx="1"/>
            <p:extLst>
              <p:ext uri="{D42A27DB-BD31-4B8C-83A1-F6EECF244321}">
                <p14:modId xmlns:p14="http://schemas.microsoft.com/office/powerpoint/2010/main" val="3705305819"/>
              </p:ext>
            </p:extLst>
          </p:nvPr>
        </p:nvGraphicFramePr>
        <p:xfrm>
          <a:off x="827844" y="2471958"/>
          <a:ext cx="6667500" cy="3289300"/>
        </p:xfrm>
        <a:graphic>
          <a:graphicData uri="http://schemas.openxmlformats.org/drawingml/2006/table">
            <a:tbl>
              <a:tblPr/>
              <a:tblGrid>
                <a:gridCol w="2830752">
                  <a:extLst>
                    <a:ext uri="{9D8B030D-6E8A-4147-A177-3AD203B41FA5}">
                      <a16:colId xmlns:a16="http://schemas.microsoft.com/office/drawing/2014/main" xmlns="" val="3315802425"/>
                    </a:ext>
                  </a:extLst>
                </a:gridCol>
                <a:gridCol w="1513754">
                  <a:extLst>
                    <a:ext uri="{9D8B030D-6E8A-4147-A177-3AD203B41FA5}">
                      <a16:colId xmlns:a16="http://schemas.microsoft.com/office/drawing/2014/main" xmlns="" val="2215853301"/>
                    </a:ext>
                  </a:extLst>
                </a:gridCol>
                <a:gridCol w="2322994">
                  <a:extLst>
                    <a:ext uri="{9D8B030D-6E8A-4147-A177-3AD203B41FA5}">
                      <a16:colId xmlns:a16="http://schemas.microsoft.com/office/drawing/2014/main" xmlns="" val="3111448997"/>
                    </a:ext>
                  </a:extLst>
                </a:gridCol>
              </a:tblGrid>
              <a:tr h="241300">
                <a:tc>
                  <a:txBody>
                    <a:bodyPr/>
                    <a:lstStyle/>
                    <a:p>
                      <a:pPr algn="l" fontAlgn="b"/>
                      <a:r>
                        <a:rPr lang="en-ZA" sz="1400" b="1" i="0" u="none" strike="noStrike" dirty="0">
                          <a:solidFill>
                            <a:srgbClr val="000000"/>
                          </a:solidFill>
                          <a:effectLst/>
                          <a:latin typeface="Calibri (Body)"/>
                        </a:rPr>
                        <a:t>1.) Commercial Property</a:t>
                      </a:r>
                    </a:p>
                  </a:txBody>
                  <a:tcPr marL="9525" marR="9525" marT="9525" marB="0" anchor="b">
                    <a:lnL>
                      <a:noFill/>
                    </a:lnL>
                    <a:lnR>
                      <a:noFill/>
                    </a:lnR>
                    <a:lnT>
                      <a:noFill/>
                    </a:lnT>
                    <a:lnB>
                      <a:noFill/>
                    </a:lnB>
                  </a:tcPr>
                </a:tc>
                <a:tc>
                  <a:txBody>
                    <a:bodyPr/>
                    <a:lstStyle/>
                    <a:p>
                      <a:pPr algn="l" fontAlgn="b"/>
                      <a:endParaRPr lang="en-ZA"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ZA"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1549764751"/>
                  </a:ext>
                </a:extLst>
              </a:tr>
              <a:tr h="203200">
                <a:tc>
                  <a:txBody>
                    <a:bodyPr/>
                    <a:lstStyle/>
                    <a:p>
                      <a:pPr algn="l" fontAlgn="b"/>
                      <a:r>
                        <a:rPr lang="en-ZA" sz="1200" b="1" i="0" u="none" strike="noStrike">
                          <a:solidFill>
                            <a:srgbClr val="000000"/>
                          </a:solidFill>
                          <a:effectLst/>
                          <a:latin typeface="Calibri" panose="020F0502020204030204" pitchFamily="34" charset="0"/>
                        </a:rPr>
                        <a:t>Rate</a:t>
                      </a:r>
                    </a:p>
                  </a:txBody>
                  <a:tcPr marL="9525" marR="9525" marT="9525" marB="0" anchor="b">
                    <a:lnL>
                      <a:noFill/>
                    </a:lnL>
                    <a:lnR>
                      <a:noFill/>
                    </a:lnR>
                    <a:lnT>
                      <a:noFill/>
                    </a:lnT>
                    <a:lnB>
                      <a:noFill/>
                    </a:lnB>
                  </a:tcPr>
                </a:tc>
                <a:tc>
                  <a:txBody>
                    <a:bodyPr/>
                    <a:lstStyle/>
                    <a:p>
                      <a:pPr algn="l" fontAlgn="b"/>
                      <a:r>
                        <a:rPr lang="en-ZA" sz="1200" b="1" i="0" u="none" strike="noStrike">
                          <a:solidFill>
                            <a:srgbClr val="000000"/>
                          </a:solidFill>
                          <a:effectLst/>
                          <a:latin typeface="Calibri" panose="020F0502020204030204" pitchFamily="34" charset="0"/>
                        </a:rPr>
                        <a:t>Value</a:t>
                      </a:r>
                    </a:p>
                  </a:txBody>
                  <a:tcPr marL="9525" marR="9525" marT="9525" marB="0" anchor="b">
                    <a:lnL>
                      <a:noFill/>
                    </a:lnL>
                    <a:lnR>
                      <a:noFill/>
                    </a:lnR>
                    <a:lnT>
                      <a:noFill/>
                    </a:lnT>
                    <a:lnB>
                      <a:noFill/>
                    </a:lnB>
                  </a:tcPr>
                </a:tc>
                <a:tc>
                  <a:txBody>
                    <a:bodyPr/>
                    <a:lstStyle/>
                    <a:p>
                      <a:pPr algn="l" fontAlgn="b"/>
                      <a:r>
                        <a:rPr lang="en-ZA" sz="1200" b="1" i="0" u="none" strike="noStrike">
                          <a:solidFill>
                            <a:srgbClr val="000000"/>
                          </a:solidFill>
                          <a:effectLst/>
                          <a:latin typeface="Calibri" panose="020F0502020204030204" pitchFamily="34" charset="0"/>
                        </a:rPr>
                        <a:t>Source/explanation</a:t>
                      </a:r>
                    </a:p>
                  </a:txBody>
                  <a:tcPr marL="9525" marR="9525" marT="9525" marB="0" anchor="b">
                    <a:lnL>
                      <a:noFill/>
                    </a:lnL>
                    <a:lnR>
                      <a:noFill/>
                    </a:lnR>
                    <a:lnT>
                      <a:noFill/>
                    </a:lnT>
                    <a:lnB>
                      <a:noFill/>
                    </a:lnB>
                  </a:tcPr>
                </a:tc>
                <a:extLst>
                  <a:ext uri="{0D108BD9-81ED-4DB2-BD59-A6C34878D82A}">
                    <a16:rowId xmlns:a16="http://schemas.microsoft.com/office/drawing/2014/main" xmlns="" val="3851041540"/>
                  </a:ext>
                </a:extLst>
              </a:tr>
              <a:tr h="203200">
                <a:tc>
                  <a:txBody>
                    <a:bodyPr/>
                    <a:lstStyle/>
                    <a:p>
                      <a:pPr algn="l" fontAlgn="b"/>
                      <a:r>
                        <a:rPr lang="en-ZA" sz="1200" b="0" i="0" u="none" strike="noStrike">
                          <a:solidFill>
                            <a:srgbClr val="000000"/>
                          </a:solidFill>
                          <a:effectLst/>
                          <a:latin typeface="Calibri" panose="020F0502020204030204" pitchFamily="34" charset="0"/>
                        </a:rPr>
                        <a:t>Gross Scheduled Income p/m2</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R200 </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Rode Report</a:t>
                      </a:r>
                    </a:p>
                  </a:txBody>
                  <a:tcPr marL="9525" marR="9525" marT="9525" marB="0" anchor="b">
                    <a:lnL>
                      <a:noFill/>
                    </a:lnL>
                    <a:lnR>
                      <a:noFill/>
                    </a:lnR>
                    <a:lnT>
                      <a:noFill/>
                    </a:lnT>
                    <a:lnB>
                      <a:noFill/>
                    </a:lnB>
                  </a:tcPr>
                </a:tc>
                <a:extLst>
                  <a:ext uri="{0D108BD9-81ED-4DB2-BD59-A6C34878D82A}">
                    <a16:rowId xmlns:a16="http://schemas.microsoft.com/office/drawing/2014/main" xmlns="" val="471061843"/>
                  </a:ext>
                </a:extLst>
              </a:tr>
              <a:tr h="203200">
                <a:tc>
                  <a:txBody>
                    <a:bodyPr/>
                    <a:lstStyle/>
                    <a:p>
                      <a:pPr algn="l" fontAlgn="b"/>
                      <a:r>
                        <a:rPr lang="en-ZA" sz="1200" b="0" i="0" u="none" strike="noStrike" dirty="0">
                          <a:solidFill>
                            <a:srgbClr val="000000"/>
                          </a:solidFill>
                          <a:effectLst/>
                          <a:latin typeface="Calibri" panose="020F0502020204030204" pitchFamily="34" charset="0"/>
                        </a:rPr>
                        <a:t>Vacancy rate</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Office Vacancy Report</a:t>
                      </a:r>
                    </a:p>
                  </a:txBody>
                  <a:tcPr marL="9525" marR="9525" marT="9525" marB="0" anchor="b">
                    <a:lnL>
                      <a:noFill/>
                    </a:lnL>
                    <a:lnR>
                      <a:noFill/>
                    </a:lnR>
                    <a:lnT>
                      <a:noFill/>
                    </a:lnT>
                    <a:lnB>
                      <a:noFill/>
                    </a:lnB>
                  </a:tcPr>
                </a:tc>
                <a:extLst>
                  <a:ext uri="{0D108BD9-81ED-4DB2-BD59-A6C34878D82A}">
                    <a16:rowId xmlns:a16="http://schemas.microsoft.com/office/drawing/2014/main" xmlns="" val="2415101900"/>
                  </a:ext>
                </a:extLst>
              </a:tr>
              <a:tr h="203200">
                <a:tc>
                  <a:txBody>
                    <a:bodyPr/>
                    <a:lstStyle/>
                    <a:p>
                      <a:pPr algn="l" fontAlgn="b"/>
                      <a:r>
                        <a:rPr lang="en-ZA" sz="1200" b="0" i="0" u="none" strike="noStrike">
                          <a:solidFill>
                            <a:srgbClr val="000000"/>
                          </a:solidFill>
                          <a:effectLst/>
                          <a:latin typeface="Calibri" panose="020F0502020204030204" pitchFamily="34" charset="0"/>
                        </a:rPr>
                        <a:t>YoY Growth rate</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Cap &amp; Discount Rate Report</a:t>
                      </a:r>
                    </a:p>
                  </a:txBody>
                  <a:tcPr marL="9525" marR="9525" marT="9525" marB="0" anchor="b">
                    <a:lnL>
                      <a:noFill/>
                    </a:lnL>
                    <a:lnR>
                      <a:noFill/>
                    </a:lnR>
                    <a:lnT>
                      <a:noFill/>
                    </a:lnT>
                    <a:lnB>
                      <a:noFill/>
                    </a:lnB>
                  </a:tcPr>
                </a:tc>
                <a:extLst>
                  <a:ext uri="{0D108BD9-81ED-4DB2-BD59-A6C34878D82A}">
                    <a16:rowId xmlns:a16="http://schemas.microsoft.com/office/drawing/2014/main" xmlns="" val="4229580114"/>
                  </a:ext>
                </a:extLst>
              </a:tr>
              <a:tr h="203200">
                <a:tc>
                  <a:txBody>
                    <a:bodyPr/>
                    <a:lstStyle/>
                    <a:p>
                      <a:pPr algn="l" fontAlgn="b"/>
                      <a:r>
                        <a:rPr lang="en-ZA" sz="1200" b="0" i="0" u="none" strike="noStrike">
                          <a:solidFill>
                            <a:srgbClr val="000000"/>
                          </a:solidFill>
                          <a:effectLst/>
                          <a:latin typeface="Calibri" panose="020F0502020204030204" pitchFamily="34" charset="0"/>
                        </a:rPr>
                        <a:t>Operating Expenses</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R57.16 p/m2</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Operating Cost Report</a:t>
                      </a:r>
                    </a:p>
                  </a:txBody>
                  <a:tcPr marL="9525" marR="9525" marT="9525" marB="0" anchor="b">
                    <a:lnL>
                      <a:noFill/>
                    </a:lnL>
                    <a:lnR>
                      <a:noFill/>
                    </a:lnR>
                    <a:lnT>
                      <a:noFill/>
                    </a:lnT>
                    <a:lnB>
                      <a:noFill/>
                    </a:lnB>
                  </a:tcPr>
                </a:tc>
                <a:extLst>
                  <a:ext uri="{0D108BD9-81ED-4DB2-BD59-A6C34878D82A}">
                    <a16:rowId xmlns:a16="http://schemas.microsoft.com/office/drawing/2014/main" xmlns="" val="4064806485"/>
                  </a:ext>
                </a:extLst>
              </a:tr>
              <a:tr h="203200">
                <a:tc>
                  <a:txBody>
                    <a:bodyPr/>
                    <a:lstStyle/>
                    <a:p>
                      <a:pPr algn="l" fontAlgn="b"/>
                      <a:r>
                        <a:rPr lang="en-ZA" sz="1200" b="0" i="0" u="none" strike="noStrike">
                          <a:solidFill>
                            <a:srgbClr val="000000"/>
                          </a:solidFill>
                          <a:effectLst/>
                          <a:latin typeface="Calibri" panose="020F0502020204030204" pitchFamily="34" charset="0"/>
                        </a:rPr>
                        <a:t>Annual operating expenses</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33.8% of gross income</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Operating Cost Report</a:t>
                      </a:r>
                    </a:p>
                  </a:txBody>
                  <a:tcPr marL="9525" marR="9525" marT="9525" marB="0" anchor="b">
                    <a:lnL>
                      <a:noFill/>
                    </a:lnL>
                    <a:lnR>
                      <a:noFill/>
                    </a:lnR>
                    <a:lnT>
                      <a:noFill/>
                    </a:lnT>
                    <a:lnB>
                      <a:noFill/>
                    </a:lnB>
                  </a:tcPr>
                </a:tc>
                <a:extLst>
                  <a:ext uri="{0D108BD9-81ED-4DB2-BD59-A6C34878D82A}">
                    <a16:rowId xmlns:a16="http://schemas.microsoft.com/office/drawing/2014/main" xmlns="" val="1169487243"/>
                  </a:ext>
                </a:extLst>
              </a:tr>
              <a:tr h="203200">
                <a:tc>
                  <a:txBody>
                    <a:bodyPr/>
                    <a:lstStyle/>
                    <a:p>
                      <a:pPr algn="l" fontAlgn="b"/>
                      <a:r>
                        <a:rPr lang="en-ZA" sz="1200" b="0" i="0" u="none" strike="noStrike">
                          <a:solidFill>
                            <a:srgbClr val="000000"/>
                          </a:solidFill>
                          <a:effectLst/>
                          <a:latin typeface="Calibri" panose="020F0502020204030204" pitchFamily="34" charset="0"/>
                        </a:rPr>
                        <a:t>Capitalisation rate</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Rode Report</a:t>
                      </a:r>
                    </a:p>
                  </a:txBody>
                  <a:tcPr marL="9525" marR="9525" marT="9525" marB="0" anchor="b">
                    <a:lnL>
                      <a:noFill/>
                    </a:lnL>
                    <a:lnR>
                      <a:noFill/>
                    </a:lnR>
                    <a:lnT>
                      <a:noFill/>
                    </a:lnT>
                    <a:lnB>
                      <a:noFill/>
                    </a:lnB>
                  </a:tcPr>
                </a:tc>
                <a:extLst>
                  <a:ext uri="{0D108BD9-81ED-4DB2-BD59-A6C34878D82A}">
                    <a16:rowId xmlns:a16="http://schemas.microsoft.com/office/drawing/2014/main" xmlns="" val="4150790663"/>
                  </a:ext>
                </a:extLst>
              </a:tr>
              <a:tr h="203200">
                <a:tc>
                  <a:txBody>
                    <a:bodyPr/>
                    <a:lstStyle/>
                    <a:p>
                      <a:pPr algn="l" fontAlgn="b"/>
                      <a:endParaRPr lang="en-ZA"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ZA"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ZA"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1704268785"/>
                  </a:ext>
                </a:extLst>
              </a:tr>
              <a:tr h="203200">
                <a:tc>
                  <a:txBody>
                    <a:bodyPr/>
                    <a:lstStyle/>
                    <a:p>
                      <a:pPr algn="l" fontAlgn="b"/>
                      <a:r>
                        <a:rPr lang="en-ZA" sz="1200" b="1" i="0" u="none" strike="noStrike">
                          <a:solidFill>
                            <a:srgbClr val="000000"/>
                          </a:solidFill>
                          <a:effectLst/>
                          <a:latin typeface="Calibri" panose="020F0502020204030204" pitchFamily="34" charset="0"/>
                        </a:rPr>
                        <a:t>Operating Costs (% of Total Operating Cost)</a:t>
                      </a:r>
                    </a:p>
                  </a:txBody>
                  <a:tcPr marL="9525" marR="9525" marT="9525" marB="0" anchor="b">
                    <a:lnL>
                      <a:noFill/>
                    </a:lnL>
                    <a:lnR>
                      <a:noFill/>
                    </a:lnR>
                    <a:lnT>
                      <a:noFill/>
                    </a:lnT>
                    <a:lnB>
                      <a:noFill/>
                    </a:lnB>
                  </a:tcPr>
                </a:tc>
                <a:tc>
                  <a:txBody>
                    <a:bodyPr/>
                    <a:lstStyle/>
                    <a:p>
                      <a:pPr algn="l" fontAlgn="b"/>
                      <a:endParaRPr lang="en-ZA"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ZA"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474783986"/>
                  </a:ext>
                </a:extLst>
              </a:tr>
              <a:tr h="203200">
                <a:tc>
                  <a:txBody>
                    <a:bodyPr/>
                    <a:lstStyle/>
                    <a:p>
                      <a:pPr algn="l" fontAlgn="b"/>
                      <a:r>
                        <a:rPr lang="en-ZA" sz="1200" b="1" i="0" u="none" strike="noStrike">
                          <a:solidFill>
                            <a:srgbClr val="000000"/>
                          </a:solidFill>
                          <a:effectLst/>
                          <a:latin typeface="Calibri" panose="020F0502020204030204" pitchFamily="34" charset="0"/>
                        </a:rPr>
                        <a:t>Rate</a:t>
                      </a:r>
                    </a:p>
                  </a:txBody>
                  <a:tcPr marL="9525" marR="9525" marT="9525" marB="0" anchor="b">
                    <a:lnL>
                      <a:noFill/>
                    </a:lnL>
                    <a:lnR>
                      <a:noFill/>
                    </a:lnR>
                    <a:lnT>
                      <a:noFill/>
                    </a:lnT>
                    <a:lnB>
                      <a:noFill/>
                    </a:lnB>
                  </a:tcPr>
                </a:tc>
                <a:tc>
                  <a:txBody>
                    <a:bodyPr/>
                    <a:lstStyle/>
                    <a:p>
                      <a:pPr algn="l" fontAlgn="b"/>
                      <a:r>
                        <a:rPr lang="en-ZA" sz="1200" b="1" i="0" u="none" strike="noStrike">
                          <a:solidFill>
                            <a:srgbClr val="000000"/>
                          </a:solidFill>
                          <a:effectLst/>
                          <a:latin typeface="Calibri" panose="020F0502020204030204" pitchFamily="34" charset="0"/>
                        </a:rPr>
                        <a:t>Value</a:t>
                      </a:r>
                    </a:p>
                  </a:txBody>
                  <a:tcPr marL="9525" marR="9525" marT="9525" marB="0" anchor="b">
                    <a:lnL>
                      <a:noFill/>
                    </a:lnL>
                    <a:lnR>
                      <a:noFill/>
                    </a:lnR>
                    <a:lnT>
                      <a:noFill/>
                    </a:lnT>
                    <a:lnB>
                      <a:noFill/>
                    </a:lnB>
                  </a:tcPr>
                </a:tc>
                <a:tc>
                  <a:txBody>
                    <a:bodyPr/>
                    <a:lstStyle/>
                    <a:p>
                      <a:pPr algn="l" fontAlgn="b"/>
                      <a:r>
                        <a:rPr lang="en-ZA" sz="1200" b="1" i="0" u="none" strike="noStrike">
                          <a:solidFill>
                            <a:srgbClr val="000000"/>
                          </a:solidFill>
                          <a:effectLst/>
                          <a:latin typeface="Calibri" panose="020F0502020204030204" pitchFamily="34" charset="0"/>
                        </a:rPr>
                        <a:t>Source/explanation</a:t>
                      </a:r>
                    </a:p>
                  </a:txBody>
                  <a:tcPr marL="9525" marR="9525" marT="9525" marB="0" anchor="b">
                    <a:lnL>
                      <a:noFill/>
                    </a:lnL>
                    <a:lnR>
                      <a:noFill/>
                    </a:lnR>
                    <a:lnT>
                      <a:noFill/>
                    </a:lnT>
                    <a:lnB>
                      <a:noFill/>
                    </a:lnB>
                  </a:tcPr>
                </a:tc>
                <a:extLst>
                  <a:ext uri="{0D108BD9-81ED-4DB2-BD59-A6C34878D82A}">
                    <a16:rowId xmlns:a16="http://schemas.microsoft.com/office/drawing/2014/main" xmlns="" val="290569645"/>
                  </a:ext>
                </a:extLst>
              </a:tr>
              <a:tr h="203200">
                <a:tc>
                  <a:txBody>
                    <a:bodyPr/>
                    <a:lstStyle/>
                    <a:p>
                      <a:pPr algn="l" fontAlgn="b"/>
                      <a:r>
                        <a:rPr lang="en-ZA" sz="1200" b="0" i="0" u="none" strike="noStrike">
                          <a:solidFill>
                            <a:srgbClr val="000000"/>
                          </a:solidFill>
                          <a:effectLst/>
                          <a:latin typeface="Calibri" panose="020F0502020204030204" pitchFamily="34" charset="0"/>
                        </a:rPr>
                        <a:t>Municipal charges</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63,40%</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Operating Cost Report</a:t>
                      </a:r>
                    </a:p>
                  </a:txBody>
                  <a:tcPr marL="9525" marR="9525" marT="9525" marB="0" anchor="b">
                    <a:lnL>
                      <a:noFill/>
                    </a:lnL>
                    <a:lnR>
                      <a:noFill/>
                    </a:lnR>
                    <a:lnT>
                      <a:noFill/>
                    </a:lnT>
                    <a:lnB>
                      <a:noFill/>
                    </a:lnB>
                  </a:tcPr>
                </a:tc>
                <a:extLst>
                  <a:ext uri="{0D108BD9-81ED-4DB2-BD59-A6C34878D82A}">
                    <a16:rowId xmlns:a16="http://schemas.microsoft.com/office/drawing/2014/main" xmlns="" val="2293567266"/>
                  </a:ext>
                </a:extLst>
              </a:tr>
              <a:tr h="203200">
                <a:tc>
                  <a:txBody>
                    <a:bodyPr/>
                    <a:lstStyle/>
                    <a:p>
                      <a:pPr algn="l" fontAlgn="b"/>
                      <a:r>
                        <a:rPr lang="en-ZA" sz="1200" b="0" i="0" u="none" strike="noStrike">
                          <a:solidFill>
                            <a:srgbClr val="000000"/>
                          </a:solidFill>
                          <a:effectLst/>
                          <a:latin typeface="Calibri" panose="020F0502020204030204" pitchFamily="34" charset="0"/>
                        </a:rPr>
                        <a:t>Insurance</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7,30%</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Operating Cost Report</a:t>
                      </a:r>
                    </a:p>
                  </a:txBody>
                  <a:tcPr marL="9525" marR="9525" marT="9525" marB="0" anchor="b">
                    <a:lnL>
                      <a:noFill/>
                    </a:lnL>
                    <a:lnR>
                      <a:noFill/>
                    </a:lnR>
                    <a:lnT>
                      <a:noFill/>
                    </a:lnT>
                    <a:lnB>
                      <a:noFill/>
                    </a:lnB>
                  </a:tcPr>
                </a:tc>
                <a:extLst>
                  <a:ext uri="{0D108BD9-81ED-4DB2-BD59-A6C34878D82A}">
                    <a16:rowId xmlns:a16="http://schemas.microsoft.com/office/drawing/2014/main" xmlns="" val="877003601"/>
                  </a:ext>
                </a:extLst>
              </a:tr>
              <a:tr h="203200">
                <a:tc>
                  <a:txBody>
                    <a:bodyPr/>
                    <a:lstStyle/>
                    <a:p>
                      <a:pPr algn="l" fontAlgn="b"/>
                      <a:r>
                        <a:rPr lang="en-ZA" sz="1200" b="0" i="0" u="none" strike="noStrike">
                          <a:solidFill>
                            <a:srgbClr val="000000"/>
                          </a:solidFill>
                          <a:effectLst/>
                          <a:latin typeface="Calibri" panose="020F0502020204030204" pitchFamily="34" charset="0"/>
                        </a:rPr>
                        <a:t>Repairs and maintenance</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7,90%</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Operating Cost Report</a:t>
                      </a:r>
                    </a:p>
                  </a:txBody>
                  <a:tcPr marL="9525" marR="9525" marT="9525" marB="0" anchor="b">
                    <a:lnL>
                      <a:noFill/>
                    </a:lnL>
                    <a:lnR>
                      <a:noFill/>
                    </a:lnR>
                    <a:lnT>
                      <a:noFill/>
                    </a:lnT>
                    <a:lnB>
                      <a:noFill/>
                    </a:lnB>
                  </a:tcPr>
                </a:tc>
                <a:extLst>
                  <a:ext uri="{0D108BD9-81ED-4DB2-BD59-A6C34878D82A}">
                    <a16:rowId xmlns:a16="http://schemas.microsoft.com/office/drawing/2014/main" xmlns="" val="1103844806"/>
                  </a:ext>
                </a:extLst>
              </a:tr>
              <a:tr h="203200">
                <a:tc>
                  <a:txBody>
                    <a:bodyPr/>
                    <a:lstStyle/>
                    <a:p>
                      <a:pPr algn="l" fontAlgn="b"/>
                      <a:r>
                        <a:rPr lang="en-ZA" sz="1200" b="0" i="0" u="none" strike="noStrike">
                          <a:solidFill>
                            <a:srgbClr val="000000"/>
                          </a:solidFill>
                          <a:effectLst/>
                          <a:latin typeface="Calibri" panose="020F0502020204030204" pitchFamily="34" charset="0"/>
                        </a:rPr>
                        <a:t>Soft services</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11,10%</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Operating Cost Report</a:t>
                      </a:r>
                    </a:p>
                  </a:txBody>
                  <a:tcPr marL="9525" marR="9525" marT="9525" marB="0" anchor="b">
                    <a:lnL>
                      <a:noFill/>
                    </a:lnL>
                    <a:lnR>
                      <a:noFill/>
                    </a:lnR>
                    <a:lnT>
                      <a:noFill/>
                    </a:lnT>
                    <a:lnB>
                      <a:noFill/>
                    </a:lnB>
                  </a:tcPr>
                </a:tc>
                <a:extLst>
                  <a:ext uri="{0D108BD9-81ED-4DB2-BD59-A6C34878D82A}">
                    <a16:rowId xmlns:a16="http://schemas.microsoft.com/office/drawing/2014/main" xmlns="" val="49702529"/>
                  </a:ext>
                </a:extLst>
              </a:tr>
              <a:tr h="203200">
                <a:tc>
                  <a:txBody>
                    <a:bodyPr/>
                    <a:lstStyle/>
                    <a:p>
                      <a:pPr algn="l" fontAlgn="b"/>
                      <a:r>
                        <a:rPr lang="en-ZA" sz="1200" b="0" i="0" u="none" strike="noStrike">
                          <a:solidFill>
                            <a:srgbClr val="000000"/>
                          </a:solidFill>
                          <a:effectLst/>
                          <a:latin typeface="Calibri" panose="020F0502020204030204" pitchFamily="34" charset="0"/>
                        </a:rPr>
                        <a:t>Leasing fees and commissions </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10,30%</a:t>
                      </a:r>
                    </a:p>
                  </a:txBody>
                  <a:tcPr marL="9525" marR="9525" marT="9525" marB="0" anchor="b">
                    <a:lnL>
                      <a:noFill/>
                    </a:lnL>
                    <a:lnR>
                      <a:noFill/>
                    </a:lnR>
                    <a:lnT>
                      <a:noFill/>
                    </a:lnT>
                    <a:lnB>
                      <a:noFill/>
                    </a:lnB>
                  </a:tcPr>
                </a:tc>
                <a:tc>
                  <a:txBody>
                    <a:bodyPr/>
                    <a:lstStyle/>
                    <a:p>
                      <a:pPr algn="l" fontAlgn="b"/>
                      <a:r>
                        <a:rPr lang="en-ZA" sz="1200" b="0" i="0" u="none" strike="noStrike" dirty="0">
                          <a:solidFill>
                            <a:srgbClr val="000000"/>
                          </a:solidFill>
                          <a:effectLst/>
                          <a:latin typeface="Calibri" panose="020F0502020204030204" pitchFamily="34" charset="0"/>
                        </a:rPr>
                        <a:t>SAPOA Operating Cost Report</a:t>
                      </a:r>
                    </a:p>
                  </a:txBody>
                  <a:tcPr marL="9525" marR="9525" marT="9525" marB="0" anchor="b">
                    <a:lnL>
                      <a:noFill/>
                    </a:lnL>
                    <a:lnR>
                      <a:noFill/>
                    </a:lnR>
                    <a:lnT>
                      <a:noFill/>
                    </a:lnT>
                    <a:lnB>
                      <a:noFill/>
                    </a:lnB>
                  </a:tcPr>
                </a:tc>
                <a:extLst>
                  <a:ext uri="{0D108BD9-81ED-4DB2-BD59-A6C34878D82A}">
                    <a16:rowId xmlns:a16="http://schemas.microsoft.com/office/drawing/2014/main" xmlns="" val="2736229481"/>
                  </a:ext>
                </a:extLst>
              </a:tr>
            </a:tbl>
          </a:graphicData>
        </a:graphic>
      </p:graphicFrame>
      <p:graphicFrame>
        <p:nvGraphicFramePr>
          <p:cNvPr id="11" name="Table 10">
            <a:extLst>
              <a:ext uri="{FF2B5EF4-FFF2-40B4-BE49-F238E27FC236}">
                <a16:creationId xmlns:a16="http://schemas.microsoft.com/office/drawing/2014/main" xmlns="" id="{7515D5CF-08F0-F64F-8B84-4D2594937A5D}"/>
              </a:ext>
            </a:extLst>
          </p:cNvPr>
          <p:cNvGraphicFramePr>
            <a:graphicFrameLocks noGrp="1"/>
          </p:cNvGraphicFramePr>
          <p:nvPr>
            <p:extLst>
              <p:ext uri="{D42A27DB-BD31-4B8C-83A1-F6EECF244321}">
                <p14:modId xmlns:p14="http://schemas.microsoft.com/office/powerpoint/2010/main" val="1105693218"/>
              </p:ext>
            </p:extLst>
          </p:nvPr>
        </p:nvGraphicFramePr>
        <p:xfrm>
          <a:off x="7495344" y="2471958"/>
          <a:ext cx="4495800" cy="1054100"/>
        </p:xfrm>
        <a:graphic>
          <a:graphicData uri="http://schemas.openxmlformats.org/drawingml/2006/table">
            <a:tbl>
              <a:tblPr/>
              <a:tblGrid>
                <a:gridCol w="1359195">
                  <a:extLst>
                    <a:ext uri="{9D8B030D-6E8A-4147-A177-3AD203B41FA5}">
                      <a16:colId xmlns:a16="http://schemas.microsoft.com/office/drawing/2014/main" xmlns="" val="906052294"/>
                    </a:ext>
                  </a:extLst>
                </a:gridCol>
                <a:gridCol w="826923">
                  <a:extLst>
                    <a:ext uri="{9D8B030D-6E8A-4147-A177-3AD203B41FA5}">
                      <a16:colId xmlns:a16="http://schemas.microsoft.com/office/drawing/2014/main" xmlns="" val="4151916801"/>
                    </a:ext>
                  </a:extLst>
                </a:gridCol>
                <a:gridCol w="2309682">
                  <a:extLst>
                    <a:ext uri="{9D8B030D-6E8A-4147-A177-3AD203B41FA5}">
                      <a16:colId xmlns:a16="http://schemas.microsoft.com/office/drawing/2014/main" xmlns="" val="772684913"/>
                    </a:ext>
                  </a:extLst>
                </a:gridCol>
              </a:tblGrid>
              <a:tr h="241300">
                <a:tc gridSpan="2">
                  <a:txBody>
                    <a:bodyPr/>
                    <a:lstStyle/>
                    <a:p>
                      <a:pPr algn="l" fontAlgn="b"/>
                      <a:r>
                        <a:rPr lang="en-ZA" sz="1400" b="1" i="0" u="none" strike="noStrike" dirty="0">
                          <a:solidFill>
                            <a:srgbClr val="000000"/>
                          </a:solidFill>
                          <a:effectLst/>
                          <a:latin typeface="Calibri" panose="020F0502020204030204" pitchFamily="34" charset="0"/>
                        </a:rPr>
                        <a:t>2.) Residential property</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endParaRPr lang="en-ZA"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2620960702"/>
                  </a:ext>
                </a:extLst>
              </a:tr>
              <a:tr h="203200">
                <a:tc>
                  <a:txBody>
                    <a:bodyPr/>
                    <a:lstStyle/>
                    <a:p>
                      <a:pPr algn="l" fontAlgn="b"/>
                      <a:r>
                        <a:rPr lang="en-ZA" sz="1200" b="1" i="0" u="none" strike="noStrike">
                          <a:solidFill>
                            <a:srgbClr val="000000"/>
                          </a:solidFill>
                          <a:effectLst/>
                          <a:latin typeface="Calibri" panose="020F0502020204030204" pitchFamily="34" charset="0"/>
                        </a:rPr>
                        <a:t>Rate</a:t>
                      </a:r>
                    </a:p>
                  </a:txBody>
                  <a:tcPr marL="9525" marR="9525" marT="9525" marB="0" anchor="b">
                    <a:lnL>
                      <a:noFill/>
                    </a:lnL>
                    <a:lnR>
                      <a:noFill/>
                    </a:lnR>
                    <a:lnT>
                      <a:noFill/>
                    </a:lnT>
                    <a:lnB>
                      <a:noFill/>
                    </a:lnB>
                  </a:tcPr>
                </a:tc>
                <a:tc>
                  <a:txBody>
                    <a:bodyPr/>
                    <a:lstStyle/>
                    <a:p>
                      <a:pPr algn="l" fontAlgn="b"/>
                      <a:r>
                        <a:rPr lang="en-ZA" sz="1200" b="1" i="0" u="none" strike="noStrike">
                          <a:solidFill>
                            <a:srgbClr val="000000"/>
                          </a:solidFill>
                          <a:effectLst/>
                          <a:latin typeface="Calibri" panose="020F0502020204030204" pitchFamily="34" charset="0"/>
                        </a:rPr>
                        <a:t>Value</a:t>
                      </a:r>
                    </a:p>
                  </a:txBody>
                  <a:tcPr marL="9525" marR="9525" marT="9525" marB="0" anchor="b">
                    <a:lnL>
                      <a:noFill/>
                    </a:lnL>
                    <a:lnR>
                      <a:noFill/>
                    </a:lnR>
                    <a:lnT>
                      <a:noFill/>
                    </a:lnT>
                    <a:lnB>
                      <a:noFill/>
                    </a:lnB>
                  </a:tcPr>
                </a:tc>
                <a:tc>
                  <a:txBody>
                    <a:bodyPr/>
                    <a:lstStyle/>
                    <a:p>
                      <a:pPr algn="l" fontAlgn="b"/>
                      <a:r>
                        <a:rPr lang="en-ZA" sz="1200" b="1" i="0" u="none" strike="noStrike" dirty="0">
                          <a:solidFill>
                            <a:srgbClr val="000000"/>
                          </a:solidFill>
                          <a:effectLst/>
                          <a:latin typeface="Calibri" panose="020F0502020204030204" pitchFamily="34" charset="0"/>
                        </a:rPr>
                        <a:t>Source/explanation</a:t>
                      </a:r>
                    </a:p>
                  </a:txBody>
                  <a:tcPr marL="9525" marR="9525" marT="9525" marB="0" anchor="b">
                    <a:lnL>
                      <a:noFill/>
                    </a:lnL>
                    <a:lnR>
                      <a:noFill/>
                    </a:lnR>
                    <a:lnT>
                      <a:noFill/>
                    </a:lnT>
                    <a:lnB>
                      <a:noFill/>
                    </a:lnB>
                  </a:tcPr>
                </a:tc>
                <a:extLst>
                  <a:ext uri="{0D108BD9-81ED-4DB2-BD59-A6C34878D82A}">
                    <a16:rowId xmlns:a16="http://schemas.microsoft.com/office/drawing/2014/main" xmlns="" val="2682475760"/>
                  </a:ext>
                </a:extLst>
              </a:tr>
              <a:tr h="203200">
                <a:tc>
                  <a:txBody>
                    <a:bodyPr/>
                    <a:lstStyle/>
                    <a:p>
                      <a:pPr algn="l" fontAlgn="b"/>
                      <a:r>
                        <a:rPr lang="en-ZA" sz="1200" b="0" i="0" u="none" strike="noStrike">
                          <a:solidFill>
                            <a:srgbClr val="000000"/>
                          </a:solidFill>
                          <a:effectLst/>
                          <a:latin typeface="Calibri" panose="020F0502020204030204" pitchFamily="34" charset="0"/>
                        </a:rPr>
                        <a:t>Vacancy rate</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9,50%</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Residential Vacancy Report</a:t>
                      </a:r>
                    </a:p>
                  </a:txBody>
                  <a:tcPr marL="9525" marR="9525" marT="9525" marB="0" anchor="b">
                    <a:lnL>
                      <a:noFill/>
                    </a:lnL>
                    <a:lnR>
                      <a:noFill/>
                    </a:lnR>
                    <a:lnT>
                      <a:noFill/>
                    </a:lnT>
                    <a:lnB>
                      <a:noFill/>
                    </a:lnB>
                  </a:tcPr>
                </a:tc>
                <a:extLst>
                  <a:ext uri="{0D108BD9-81ED-4DB2-BD59-A6C34878D82A}">
                    <a16:rowId xmlns:a16="http://schemas.microsoft.com/office/drawing/2014/main" xmlns="" val="1371361929"/>
                  </a:ext>
                </a:extLst>
              </a:tr>
              <a:tr h="203200">
                <a:tc>
                  <a:txBody>
                    <a:bodyPr/>
                    <a:lstStyle/>
                    <a:p>
                      <a:pPr algn="l" fontAlgn="b"/>
                      <a:r>
                        <a:rPr lang="en-ZA" sz="1200" b="0" i="0" u="none" strike="noStrike">
                          <a:solidFill>
                            <a:srgbClr val="000000"/>
                          </a:solidFill>
                          <a:effectLst/>
                          <a:latin typeface="Calibri" panose="020F0502020204030204" pitchFamily="34" charset="0"/>
                        </a:rPr>
                        <a:t>Maintenance cost</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22,10%</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SAPOA Operating Cost Report</a:t>
                      </a:r>
                    </a:p>
                  </a:txBody>
                  <a:tcPr marL="9525" marR="9525" marT="9525" marB="0" anchor="b">
                    <a:lnL>
                      <a:noFill/>
                    </a:lnL>
                    <a:lnR>
                      <a:noFill/>
                    </a:lnR>
                    <a:lnT>
                      <a:noFill/>
                    </a:lnT>
                    <a:lnB>
                      <a:noFill/>
                    </a:lnB>
                  </a:tcPr>
                </a:tc>
                <a:extLst>
                  <a:ext uri="{0D108BD9-81ED-4DB2-BD59-A6C34878D82A}">
                    <a16:rowId xmlns:a16="http://schemas.microsoft.com/office/drawing/2014/main" xmlns="" val="1718680732"/>
                  </a:ext>
                </a:extLst>
              </a:tr>
              <a:tr h="203200">
                <a:tc>
                  <a:txBody>
                    <a:bodyPr/>
                    <a:lstStyle/>
                    <a:p>
                      <a:pPr algn="l" fontAlgn="b"/>
                      <a:r>
                        <a:rPr lang="en-ZA" sz="1200" b="0" i="0" u="none" strike="noStrike">
                          <a:solidFill>
                            <a:srgbClr val="000000"/>
                          </a:solidFill>
                          <a:effectLst/>
                          <a:latin typeface="Calibri" panose="020F0502020204030204" pitchFamily="34" charset="0"/>
                        </a:rPr>
                        <a:t>Cap rate </a:t>
                      </a:r>
                    </a:p>
                  </a:txBody>
                  <a:tcPr marL="9525" marR="9525" marT="9525" marB="0" anchor="b">
                    <a:lnL>
                      <a:noFill/>
                    </a:lnL>
                    <a:lnR>
                      <a:noFill/>
                    </a:lnR>
                    <a:lnT>
                      <a:noFill/>
                    </a:lnT>
                    <a:lnB>
                      <a:noFill/>
                    </a:lnB>
                  </a:tcPr>
                </a:tc>
                <a:tc>
                  <a:txBody>
                    <a:bodyPr/>
                    <a:lstStyle/>
                    <a:p>
                      <a:pPr algn="l" fontAlgn="b"/>
                      <a:r>
                        <a:rPr lang="en-ZA" sz="1200" b="0" i="0" u="none" strike="noStrike">
                          <a:solidFill>
                            <a:srgbClr val="000000"/>
                          </a:solidFill>
                          <a:effectLst/>
                          <a:latin typeface="Calibri" panose="020F0502020204030204" pitchFamily="34" charset="0"/>
                        </a:rPr>
                        <a:t>9,20%</a:t>
                      </a:r>
                    </a:p>
                  </a:txBody>
                  <a:tcPr marL="9525" marR="9525" marT="9525" marB="0" anchor="b">
                    <a:lnL>
                      <a:noFill/>
                    </a:lnL>
                    <a:lnR>
                      <a:noFill/>
                    </a:lnR>
                    <a:lnT>
                      <a:noFill/>
                    </a:lnT>
                    <a:lnB>
                      <a:noFill/>
                    </a:lnB>
                  </a:tcPr>
                </a:tc>
                <a:tc>
                  <a:txBody>
                    <a:bodyPr/>
                    <a:lstStyle/>
                    <a:p>
                      <a:pPr algn="l" fontAlgn="b"/>
                      <a:r>
                        <a:rPr lang="en-ZA" sz="1200" b="0" i="0" u="none" strike="noStrike" dirty="0">
                          <a:solidFill>
                            <a:srgbClr val="000000"/>
                          </a:solidFill>
                          <a:effectLst/>
                          <a:latin typeface="Calibri" panose="020F0502020204030204" pitchFamily="34" charset="0"/>
                        </a:rPr>
                        <a:t>SAPOA Cap &amp; Discount Rate Report</a:t>
                      </a:r>
                    </a:p>
                  </a:txBody>
                  <a:tcPr marL="9525" marR="9525" marT="9525" marB="0" anchor="b">
                    <a:lnL>
                      <a:noFill/>
                    </a:lnL>
                    <a:lnR>
                      <a:noFill/>
                    </a:lnR>
                    <a:lnT>
                      <a:noFill/>
                    </a:lnT>
                    <a:lnB>
                      <a:noFill/>
                    </a:lnB>
                  </a:tcPr>
                </a:tc>
                <a:extLst>
                  <a:ext uri="{0D108BD9-81ED-4DB2-BD59-A6C34878D82A}">
                    <a16:rowId xmlns:a16="http://schemas.microsoft.com/office/drawing/2014/main" xmlns="" val="442986790"/>
                  </a:ext>
                </a:extLst>
              </a:tr>
            </a:tbl>
          </a:graphicData>
        </a:graphic>
      </p:graphicFrame>
    </p:spTree>
    <p:extLst>
      <p:ext uri="{BB962C8B-B14F-4D97-AF65-F5344CB8AC3E}">
        <p14:creationId xmlns:p14="http://schemas.microsoft.com/office/powerpoint/2010/main" val="982645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C695245-44E3-4A14-900A-D06036644A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643467"/>
            <a:ext cx="3415612" cy="5571066"/>
          </a:xfrm>
        </p:spPr>
        <p:txBody>
          <a:bodyPr>
            <a:normAutofit/>
          </a:bodyPr>
          <a:lstStyle/>
          <a:p>
            <a:r>
              <a:rPr lang="en-GB" cap="none">
                <a:solidFill>
                  <a:srgbClr val="FFFFFF"/>
                </a:solidFill>
                <a:latin typeface="TW Cen MT"/>
              </a:rPr>
              <a:t>Table of contents</a:t>
            </a:r>
            <a:endParaRPr lang="en-US" cap="none">
              <a:solidFill>
                <a:srgbClr val="FFFFFF"/>
              </a:solidFill>
              <a:latin typeface="TW Cen MT"/>
            </a:endParaRPr>
          </a:p>
        </p:txBody>
      </p:sp>
      <p:graphicFrame>
        <p:nvGraphicFramePr>
          <p:cNvPr id="5" name="Content Placeholder 2">
            <a:extLst>
              <a:ext uri="{FF2B5EF4-FFF2-40B4-BE49-F238E27FC236}">
                <a16:creationId xmlns:a16="http://schemas.microsoft.com/office/drawing/2014/main" xmlns="" id="{28D99507-0609-4721-BD4C-B6558E873873}"/>
              </a:ext>
            </a:extLst>
          </p:cNvPr>
          <p:cNvGraphicFramePr>
            <a:graphicFrameLocks noGrp="1"/>
          </p:cNvGraphicFramePr>
          <p:nvPr>
            <p:ph idx="1"/>
            <p:extLst>
              <p:ext uri="{D42A27DB-BD31-4B8C-83A1-F6EECF244321}">
                <p14:modId xmlns:p14="http://schemas.microsoft.com/office/powerpoint/2010/main" val="2781692060"/>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702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xmlns="" id="{8880BE9B-2849-495A-AB0E-E80D71B324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4069936"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0039" y="640080"/>
            <a:ext cx="3429855" cy="5613236"/>
          </a:xfrm>
        </p:spPr>
        <p:txBody>
          <a:bodyPr anchor="ctr">
            <a:normAutofit/>
          </a:bodyPr>
          <a:lstStyle/>
          <a:p>
            <a:r>
              <a:rPr lang="en-GB" cap="none">
                <a:solidFill>
                  <a:srgbClr val="FFFFFF"/>
                </a:solidFill>
                <a:latin typeface="TW Cen MT"/>
              </a:rPr>
              <a:t>References</a:t>
            </a:r>
            <a:endParaRPr lang="en-GB">
              <a:solidFill>
                <a:srgbClr val="FFFFFF"/>
              </a:solidFill>
              <a:latin typeface="TW Cen MT"/>
            </a:endParaRPr>
          </a:p>
        </p:txBody>
      </p:sp>
      <p:sp>
        <p:nvSpPr>
          <p:cNvPr id="3" name="Content Placeholder 2"/>
          <p:cNvSpPr>
            <a:spLocks noGrp="1"/>
          </p:cNvSpPr>
          <p:nvPr>
            <p:ph idx="1"/>
          </p:nvPr>
        </p:nvSpPr>
        <p:spPr>
          <a:xfrm>
            <a:off x="4699818" y="640080"/>
            <a:ext cx="7172138" cy="4262120"/>
          </a:xfrm>
        </p:spPr>
        <p:txBody>
          <a:bodyPr vert="horz" lIns="45720" tIns="45720" rIns="45720" bIns="45720" rtlCol="0">
            <a:normAutofit/>
          </a:bodyPr>
          <a:lstStyle/>
          <a:p>
            <a:pPr>
              <a:buFont typeface="Wingdings" charset="2"/>
              <a:buChar char="Ø"/>
            </a:pPr>
            <a:r>
              <a:rPr lang="en-ZA" sz="1000" dirty="0">
                <a:latin typeface="Calibri Light"/>
                <a:ea typeface="Garamond" charset="0"/>
                <a:cs typeface="Garamond" charset="0"/>
              </a:rPr>
              <a:t>Flexible Workspace Business Centres. 2019. [ONLINE] Available at: </a:t>
            </a:r>
            <a:r>
              <a:rPr lang="en-ZA" sz="1000" dirty="0">
                <a:latin typeface="Calibri Light"/>
                <a:ea typeface="Garamond" charset="0"/>
                <a:cs typeface="Garamond" charset="0"/>
                <a:hlinkClick r:id="rId2"/>
              </a:rPr>
              <a:t>https://www.flexibleworkspace.co.za/commercial-property/office-space-johannesburg/office-space-sandton/maude-street/</a:t>
            </a:r>
            <a:r>
              <a:rPr lang="en-ZA" sz="1000" dirty="0">
                <a:latin typeface="Calibri Light"/>
                <a:ea typeface="Garamond" charset="0"/>
                <a:cs typeface="Garamond" charset="0"/>
              </a:rPr>
              <a:t>. [Accessed 12 October 2019].</a:t>
            </a:r>
            <a:endParaRPr lang="en-US" sz="1000" dirty="0"/>
          </a:p>
          <a:p>
            <a:pPr>
              <a:buFont typeface="Wingdings" charset="2"/>
              <a:buChar char="Ø"/>
            </a:pPr>
            <a:endParaRPr lang="en-ZA" sz="1000" dirty="0">
              <a:latin typeface="Calibri Light"/>
              <a:ea typeface="Garamond" charset="0"/>
              <a:cs typeface="Garamond" charset="0"/>
            </a:endParaRPr>
          </a:p>
          <a:p>
            <a:pPr>
              <a:buFont typeface="Wingdings" charset="2"/>
              <a:buChar char="Ø"/>
            </a:pPr>
            <a:r>
              <a:rPr lang="en-ZA" sz="1000" dirty="0" err="1">
                <a:latin typeface="Calibri Light"/>
                <a:ea typeface="Garamond" charset="0"/>
                <a:cs typeface="Garamond" charset="0"/>
              </a:rPr>
              <a:t>Goslett</a:t>
            </a:r>
            <a:r>
              <a:rPr lang="en-ZA" sz="1000" dirty="0">
                <a:latin typeface="Calibri Light"/>
                <a:ea typeface="Garamond" charset="0"/>
                <a:cs typeface="Garamond" charset="0"/>
              </a:rPr>
              <a:t>, Adrian. 2015.  Sectional title versus freehold ownership [ONLINE]. Available: https://www.privateproperty.co.za/advice/property/articles/sectional-title-versus-freehold-ownership/1035. [Accessed 6 October 2019].</a:t>
            </a:r>
          </a:p>
          <a:p>
            <a:pPr>
              <a:buFont typeface="Wingdings" charset="2"/>
              <a:buChar char="Ø"/>
            </a:pPr>
            <a:endParaRPr lang="en-ZA" sz="1000" dirty="0">
              <a:latin typeface="Calibri Light"/>
              <a:ea typeface="Garamond" charset="0"/>
              <a:cs typeface="Garamond" charset="0"/>
            </a:endParaRPr>
          </a:p>
          <a:p>
            <a:pPr>
              <a:buFont typeface="Wingdings" charset="2"/>
              <a:buChar char="Ø"/>
            </a:pPr>
            <a:r>
              <a:rPr lang="en-ZA" sz="1000" dirty="0">
                <a:latin typeface="Calibri Light"/>
                <a:ea typeface="Garamond" charset="0"/>
                <a:cs typeface="Garamond" charset="0"/>
              </a:rPr>
              <a:t>Property24. 2019. [ONLINE] Available at: </a:t>
            </a:r>
            <a:r>
              <a:rPr lang="en-ZA" sz="1000" dirty="0">
                <a:latin typeface="Calibri Light"/>
                <a:ea typeface="Garamond" charset="0"/>
                <a:cs typeface="Garamond" charset="0"/>
                <a:hlinkClick r:id="rId3"/>
              </a:rPr>
              <a:t>https://www.property24.com/for-sale/stellenbosch-central/stellenbosch/western-cape/8566/105920937</a:t>
            </a:r>
            <a:r>
              <a:rPr lang="en-ZA" sz="1000" dirty="0">
                <a:latin typeface="Calibri Light"/>
                <a:ea typeface="Garamond" charset="0"/>
                <a:cs typeface="Garamond" charset="0"/>
              </a:rPr>
              <a:t>. [Accessed 17 October 2019].</a:t>
            </a:r>
          </a:p>
          <a:p>
            <a:pPr>
              <a:buFont typeface="Wingdings" charset="2"/>
              <a:buChar char="Ø"/>
            </a:pPr>
            <a:endParaRPr lang="en-GB" sz="1000" dirty="0">
              <a:latin typeface="Calibri Light"/>
              <a:ea typeface="Garamond" charset="0"/>
              <a:cs typeface="Garamond" charset="0"/>
            </a:endParaRPr>
          </a:p>
          <a:p>
            <a:pPr>
              <a:buFont typeface="Wingdings" charset="2"/>
              <a:buChar char="Ø"/>
            </a:pPr>
            <a:r>
              <a:rPr lang="en-GB" sz="1000" dirty="0">
                <a:latin typeface="Calibri Light"/>
                <a:ea typeface="Garamond" charset="0"/>
                <a:cs typeface="Garamond" charset="0"/>
              </a:rPr>
              <a:t>Rode’s Report. 2018. State of the property market. [ONLINE] Available at: http://www.rode.co.za/news/research/StateOfThePropMarket_2018_2.pdf. [Accessed 2 October 2019].</a:t>
            </a:r>
          </a:p>
          <a:p>
            <a:pPr>
              <a:buFont typeface="Wingdings" charset="2"/>
              <a:buChar char="Ø"/>
            </a:pPr>
            <a:endParaRPr lang="en-GB" sz="1000" dirty="0">
              <a:latin typeface="Calibri Light"/>
              <a:ea typeface="Garamond" charset="0"/>
              <a:cs typeface="Garamond" charset="0"/>
            </a:endParaRPr>
          </a:p>
          <a:p>
            <a:pPr>
              <a:buFont typeface="Wingdings" charset="2"/>
              <a:buChar char="Ø"/>
            </a:pPr>
            <a:r>
              <a:rPr lang="en-GB" sz="1000" dirty="0">
                <a:latin typeface="Calibri Light"/>
                <a:ea typeface="Garamond" charset="0"/>
                <a:cs typeface="Garamond" charset="0"/>
              </a:rPr>
              <a:t>SAPOA. 2018. Operating Cost Report. [ONLINE] Available at: http://www.sapoa.org.za/research/operating-cost-report/. [Accessed 1 October 2019</a:t>
            </a:r>
            <a:r>
              <a:rPr lang="en-GB" sz="1000" dirty="0" smtClean="0">
                <a:latin typeface="Calibri Light"/>
                <a:ea typeface="Garamond" charset="0"/>
                <a:cs typeface="Garamond" charset="0"/>
              </a:rPr>
              <a:t>].</a:t>
            </a:r>
          </a:p>
          <a:p>
            <a:pPr>
              <a:buFont typeface="Wingdings" charset="2"/>
              <a:buChar char="Ø"/>
            </a:pPr>
            <a:r>
              <a:rPr lang="en-GB" sz="1000" dirty="0" smtClean="0">
                <a:latin typeface="Calibri Light"/>
                <a:ea typeface="Garamond" charset="0"/>
                <a:cs typeface="Garamond" charset="0"/>
              </a:rPr>
              <a:t>Recently Sold Properties in Stellenbosch: </a:t>
            </a:r>
            <a:r>
              <a:rPr lang="en-ZA" sz="1000" dirty="0">
                <a:hlinkClick r:id="rId4"/>
              </a:rPr>
              <a:t>https://www.eazi.com/Homes/Sold/Cape_Town/Stellenbosch/Stellenbosch</a:t>
            </a:r>
            <a:endParaRPr lang="en-GB" sz="1000" dirty="0">
              <a:latin typeface="Calibri Light"/>
              <a:ea typeface="Garamond" charset="0"/>
              <a:cs typeface="Garamond" charset="0"/>
            </a:endParaRPr>
          </a:p>
          <a:p>
            <a:pPr>
              <a:buFont typeface="Wingdings" charset="2"/>
              <a:buChar char="Ø"/>
            </a:pPr>
            <a:endParaRPr lang="en-GB" sz="1000" dirty="0" smtClean="0">
              <a:latin typeface="Calibri Light"/>
              <a:ea typeface="Garamond" charset="0"/>
              <a:cs typeface="Garamond" charset="0"/>
            </a:endParaRPr>
          </a:p>
          <a:p>
            <a:pPr>
              <a:buFont typeface="Wingdings" charset="2"/>
              <a:buChar char="Ø"/>
            </a:pPr>
            <a:endParaRPr lang="en-GB" sz="1000" dirty="0">
              <a:latin typeface="Calibri Light"/>
              <a:ea typeface="Garamond" charset="0"/>
              <a:cs typeface="Garamond" charset="0"/>
            </a:endParaRPr>
          </a:p>
          <a:p>
            <a:pPr>
              <a:buFont typeface="Wingdings" charset="2"/>
              <a:buChar char="Ø"/>
            </a:pPr>
            <a:endParaRPr lang="en-GB" sz="1000" dirty="0">
              <a:latin typeface="Calibri Light"/>
              <a:cs typeface="Calibri Light"/>
            </a:endParaRPr>
          </a:p>
          <a:p>
            <a:endParaRPr lang="en-GB" sz="1000" dirty="0">
              <a:latin typeface="Calibri Light"/>
              <a:cs typeface="Calibri Light"/>
            </a:endParaRPr>
          </a:p>
        </p:txBody>
      </p:sp>
      <p:pic>
        <p:nvPicPr>
          <p:cNvPr id="7" name="Graphic 6" descr="Laptop Secure">
            <a:extLst>
              <a:ext uri="{FF2B5EF4-FFF2-40B4-BE49-F238E27FC236}">
                <a16:creationId xmlns:a16="http://schemas.microsoft.com/office/drawing/2014/main" xmlns="" id="{C7FDA6DF-16FF-469F-BD01-2354C2357A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535804" y="5172023"/>
            <a:ext cx="1685977" cy="1685977"/>
          </a:xfrm>
          <a:prstGeom prst="rect">
            <a:avLst/>
          </a:prstGeom>
        </p:spPr>
      </p:pic>
    </p:spTree>
    <p:extLst>
      <p:ext uri="{BB962C8B-B14F-4D97-AF65-F5344CB8AC3E}">
        <p14:creationId xmlns:p14="http://schemas.microsoft.com/office/powerpoint/2010/main" val="1349005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normAutofit/>
          </a:bodyPr>
          <a:lstStyle/>
          <a:p>
            <a:r>
              <a:rPr lang="en-GB" cap="none" dirty="0">
                <a:latin typeface="TW Cen MT"/>
              </a:rPr>
              <a:t>Section 1 - Background</a:t>
            </a:r>
            <a:endParaRPr lang="en-GB" dirty="0">
              <a:latin typeface="TW Cen MT"/>
            </a:endParaRPr>
          </a:p>
        </p:txBody>
      </p:sp>
      <p:graphicFrame>
        <p:nvGraphicFramePr>
          <p:cNvPr id="6" name="Content Placeholder 2">
            <a:extLst>
              <a:ext uri="{FF2B5EF4-FFF2-40B4-BE49-F238E27FC236}">
                <a16:creationId xmlns:a16="http://schemas.microsoft.com/office/drawing/2014/main" xmlns="" id="{A301F34C-8E00-418A-BE21-4B179C0E5D29}"/>
              </a:ext>
            </a:extLst>
          </p:cNvPr>
          <p:cNvGraphicFramePr>
            <a:graphicFrameLocks noGrp="1"/>
          </p:cNvGraphicFramePr>
          <p:nvPr>
            <p:ph idx="1"/>
            <p:extLst>
              <p:ext uri="{D42A27DB-BD31-4B8C-83A1-F6EECF244321}">
                <p14:modId xmlns:p14="http://schemas.microsoft.com/office/powerpoint/2010/main" val="1609311122"/>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433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38" y="2444640"/>
            <a:ext cx="6083956" cy="3699293"/>
          </a:xfrm>
          <a:prstGeom prst="rect">
            <a:avLst/>
          </a:prstGeom>
        </p:spPr>
      </p:pic>
      <p:sp>
        <p:nvSpPr>
          <p:cNvPr id="11" name="TextBox 10"/>
          <p:cNvSpPr txBox="1"/>
          <p:nvPr/>
        </p:nvSpPr>
        <p:spPr>
          <a:xfrm>
            <a:off x="7456689" y="2439891"/>
            <a:ext cx="3686432" cy="1077218"/>
          </a:xfrm>
          <a:prstGeom prst="rect">
            <a:avLst/>
          </a:prstGeom>
          <a:noFill/>
        </p:spPr>
        <p:txBody>
          <a:bodyPr wrap="square" rtlCol="0" anchor="t">
            <a:spAutoFit/>
          </a:bodyPr>
          <a:lstStyle/>
          <a:p>
            <a:r>
              <a:rPr lang="en-US" sz="1600" dirty="0">
                <a:latin typeface="Calibri Light"/>
                <a:ea typeface="Garamond" charset="0"/>
                <a:cs typeface="Garamond" charset="0"/>
              </a:rPr>
              <a:t>"Semi furnished exclusive bachelor unit, in upmarket Dempsey in the heart of campus with great communal areas and basement parking, for sale" (Property24)</a:t>
            </a:r>
            <a:endParaRPr lang="en-US" dirty="0"/>
          </a:p>
        </p:txBody>
      </p:sp>
      <p:sp>
        <p:nvSpPr>
          <p:cNvPr id="2" name="Rectangle 1"/>
          <p:cNvSpPr/>
          <p:nvPr/>
        </p:nvSpPr>
        <p:spPr>
          <a:xfrm>
            <a:off x="1075038" y="1590005"/>
            <a:ext cx="6096000" cy="338554"/>
          </a:xfrm>
          <a:prstGeom prst="rect">
            <a:avLst/>
          </a:prstGeom>
        </p:spPr>
        <p:txBody>
          <a:bodyPr anchor="t">
            <a:spAutoFit/>
          </a:bodyPr>
          <a:lstStyle/>
          <a:p>
            <a:pPr lvl="0" defTabSz="914400">
              <a:defRPr/>
            </a:pPr>
            <a:r>
              <a:rPr lang="en-GB" sz="1600" dirty="0">
                <a:latin typeface="Calibri Light"/>
                <a:ea typeface="Garamond" charset="0"/>
                <a:cs typeface="Garamond" charset="0"/>
              </a:rPr>
              <a:t>R1 895 000| 1 Bedroom Bachelor Apartment | Dempsey Building</a:t>
            </a:r>
          </a:p>
        </p:txBody>
      </p:sp>
      <p:sp>
        <p:nvSpPr>
          <p:cNvPr id="8" name="TextBox 7">
            <a:extLst>
              <a:ext uri="{FF2B5EF4-FFF2-40B4-BE49-F238E27FC236}">
                <a16:creationId xmlns:a16="http://schemas.microsoft.com/office/drawing/2014/main" xmlns="" id="{E752CEB3-1382-425B-857D-44F9DB02F831}"/>
              </a:ext>
            </a:extLst>
          </p:cNvPr>
          <p:cNvSpPr txBox="1"/>
          <p:nvPr/>
        </p:nvSpPr>
        <p:spPr>
          <a:xfrm flipH="1">
            <a:off x="1075038" y="1929365"/>
            <a:ext cx="6369463" cy="369332"/>
          </a:xfrm>
          <a:prstGeom prst="rect">
            <a:avLst/>
          </a:prstGeom>
          <a:noFill/>
        </p:spPr>
        <p:txBody>
          <a:bodyPr wrap="square" rtlCol="0" anchor="t">
            <a:spAutoFit/>
          </a:bodyPr>
          <a:lstStyle/>
          <a:p>
            <a:r>
              <a:rPr lang="en-US" dirty="0">
                <a:latin typeface="Calibri Light"/>
                <a:ea typeface="Garamond" charset="0"/>
                <a:cs typeface="Garamond" charset="0"/>
              </a:rPr>
              <a:t>Stellenbosch Central</a:t>
            </a:r>
            <a:endParaRPr lang="en-GB">
              <a:latin typeface="Calibri Light"/>
              <a:ea typeface="Garamond" charset="0"/>
              <a:cs typeface="Garamond" charset="0"/>
            </a:endParaRPr>
          </a:p>
        </p:txBody>
      </p:sp>
      <p:sp>
        <p:nvSpPr>
          <p:cNvPr id="9" name="Title 3">
            <a:extLst>
              <a:ext uri="{FF2B5EF4-FFF2-40B4-BE49-F238E27FC236}">
                <a16:creationId xmlns:a16="http://schemas.microsoft.com/office/drawing/2014/main" xmlns="" id="{8F9DDE16-BF85-405B-9C57-78467472FB33}"/>
              </a:ext>
            </a:extLst>
          </p:cNvPr>
          <p:cNvSpPr txBox="1">
            <a:spLocks/>
          </p:cNvSpPr>
          <p:nvPr/>
        </p:nvSpPr>
        <p:spPr>
          <a:xfrm>
            <a:off x="733720" y="774781"/>
            <a:ext cx="5489473" cy="971132"/>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3600" dirty="0">
                <a:latin typeface="TW Cen MT"/>
                <a:ea typeface="Garamond" charset="0"/>
                <a:cs typeface="Garamond" charset="0"/>
              </a:rPr>
              <a:t>  </a:t>
            </a:r>
            <a:r>
              <a:rPr lang="en-GB" sz="3500" dirty="0">
                <a:latin typeface="TW Cen MT"/>
                <a:ea typeface="Garamond" charset="0"/>
                <a:cs typeface="Garamond" charset="0"/>
              </a:rPr>
              <a:t>Potential Property: Residential </a:t>
            </a:r>
            <a:endParaRPr lang="en-GB" sz="3600">
              <a:latin typeface="TW Cen MT"/>
              <a:ea typeface="Garamond" charset="0"/>
              <a:cs typeface="Garamond" charset="0"/>
            </a:endParaRPr>
          </a:p>
        </p:txBody>
      </p:sp>
      <p:sp>
        <p:nvSpPr>
          <p:cNvPr id="12" name="Content Placeholder 5">
            <a:extLst>
              <a:ext uri="{FF2B5EF4-FFF2-40B4-BE49-F238E27FC236}">
                <a16:creationId xmlns:a16="http://schemas.microsoft.com/office/drawing/2014/main" xmlns="" id="{5821A006-4250-4507-B972-256B5D63F343}"/>
              </a:ext>
            </a:extLst>
          </p:cNvPr>
          <p:cNvSpPr txBox="1">
            <a:spLocks/>
          </p:cNvSpPr>
          <p:nvPr/>
        </p:nvSpPr>
        <p:spPr>
          <a:xfrm>
            <a:off x="7457869" y="3821587"/>
            <a:ext cx="2666253" cy="2678145"/>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latin typeface="Calibri Light"/>
                <a:ea typeface="Garamond" charset="0"/>
                <a:cs typeface="Garamond" charset="0"/>
              </a:rPr>
              <a:t>Specifications </a:t>
            </a:r>
            <a:endParaRPr lang="en-US"/>
          </a:p>
          <a:p>
            <a:r>
              <a:rPr lang="en-US" sz="2000" dirty="0">
                <a:latin typeface="Calibri Light"/>
                <a:ea typeface="Garamond" charset="0"/>
                <a:cs typeface="Garamond" charset="0"/>
              </a:rPr>
              <a:t>Floor Space 76 m² </a:t>
            </a:r>
          </a:p>
          <a:p>
            <a:r>
              <a:rPr lang="en-US" sz="2000" dirty="0">
                <a:latin typeface="Calibri Light"/>
                <a:ea typeface="Garamond" charset="0"/>
                <a:cs typeface="Garamond" charset="0"/>
              </a:rPr>
              <a:t>External features</a:t>
            </a:r>
          </a:p>
          <a:p>
            <a:pPr lvl="1"/>
            <a:r>
              <a:rPr lang="en-US" sz="1800" dirty="0">
                <a:latin typeface="Calibri Light"/>
                <a:ea typeface="Garamond" charset="0"/>
                <a:cs typeface="Garamond" charset="0"/>
              </a:rPr>
              <a:t>1 Parking spots</a:t>
            </a:r>
          </a:p>
          <a:p>
            <a:pPr lvl="1"/>
            <a:r>
              <a:rPr lang="en-US" sz="1800" dirty="0">
                <a:latin typeface="Calibri Light"/>
                <a:ea typeface="Garamond" charset="0"/>
                <a:cs typeface="Garamond" charset="0"/>
              </a:rPr>
              <a:t>West-facing</a:t>
            </a:r>
          </a:p>
          <a:p>
            <a:pPr lvl="1"/>
            <a:r>
              <a:rPr lang="en-US" sz="1800" dirty="0">
                <a:latin typeface="Calibri Light"/>
                <a:ea typeface="Garamond" charset="0"/>
                <a:cs typeface="Garamond" charset="0"/>
              </a:rPr>
              <a:t>Garden</a:t>
            </a:r>
          </a:p>
          <a:p>
            <a:r>
              <a:rPr lang="en-US" sz="2000" dirty="0">
                <a:latin typeface="Calibri Light"/>
                <a:ea typeface="Garamond" charset="0"/>
                <a:cs typeface="Garamond" charset="0"/>
              </a:rPr>
              <a:t>Security </a:t>
            </a:r>
          </a:p>
          <a:p>
            <a:pPr lvl="1"/>
            <a:r>
              <a:rPr lang="en-US" sz="1800" dirty="0">
                <a:latin typeface="Calibri Light"/>
                <a:ea typeface="Garamond" charset="0"/>
                <a:cs typeface="Garamond" charset="0"/>
              </a:rPr>
              <a:t>Guard House</a:t>
            </a:r>
          </a:p>
          <a:p>
            <a:pPr lvl="1"/>
            <a:r>
              <a:rPr lang="en-US" sz="1800" dirty="0">
                <a:latin typeface="Calibri Light"/>
                <a:ea typeface="Garamond" charset="0"/>
                <a:cs typeface="Garamond" charset="0"/>
              </a:rPr>
              <a:t>Electric Gate</a:t>
            </a:r>
          </a:p>
          <a:p>
            <a:pPr lvl="1"/>
            <a:r>
              <a:rPr lang="en-US" sz="1800" dirty="0">
                <a:latin typeface="Calibri Light"/>
                <a:ea typeface="Garamond" charset="0"/>
                <a:cs typeface="Garamond" charset="0"/>
              </a:rPr>
              <a:t>Electric fencing</a:t>
            </a:r>
          </a:p>
        </p:txBody>
      </p:sp>
      <p:sp>
        <p:nvSpPr>
          <p:cNvPr id="5" name="TextBox 4"/>
          <p:cNvSpPr txBox="1"/>
          <p:nvPr/>
        </p:nvSpPr>
        <p:spPr>
          <a:xfrm>
            <a:off x="1077333" y="6237512"/>
            <a:ext cx="3929070" cy="523220"/>
          </a:xfrm>
          <a:prstGeom prst="rect">
            <a:avLst/>
          </a:prstGeom>
          <a:noFill/>
        </p:spPr>
        <p:txBody>
          <a:bodyPr wrap="square" rtlCol="0" anchor="t">
            <a:spAutoFit/>
          </a:bodyPr>
          <a:lstStyle/>
          <a:p>
            <a:r>
              <a:rPr lang="en-GB" sz="1400" dirty="0">
                <a:latin typeface="Calibri Light"/>
                <a:cs typeface="Calibri Light"/>
              </a:rPr>
              <a:t>Source: Property24 (Refer to appendix for link to property)</a:t>
            </a:r>
            <a:endParaRPr lang="en-US" dirty="0"/>
          </a:p>
        </p:txBody>
      </p:sp>
      <p:pic>
        <p:nvPicPr>
          <p:cNvPr id="6" name="Picture 5" descr="Historic Tax Credits in Baltimore - Baltimore Heritage">
            <a:extLst>
              <a:ext uri="{FF2B5EF4-FFF2-40B4-BE49-F238E27FC236}">
                <a16:creationId xmlns:a16="http://schemas.microsoft.com/office/drawing/2014/main" xmlns="" id="{02DFDF4D-0BE7-7F44-BADB-0F0F4D50CA2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rot="10800000" flipV="1">
            <a:off x="10124122" y="-48267"/>
            <a:ext cx="1976826" cy="1976826"/>
          </a:xfrm>
          <a:prstGeom prst="rect">
            <a:avLst/>
          </a:prstGeom>
        </p:spPr>
      </p:pic>
    </p:spTree>
    <p:extLst>
      <p:ext uri="{BB962C8B-B14F-4D97-AF65-F5344CB8AC3E}">
        <p14:creationId xmlns:p14="http://schemas.microsoft.com/office/powerpoint/2010/main" val="102985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xmlns="" id="{8F9DDE16-BF85-405B-9C57-78467472FB33}"/>
              </a:ext>
            </a:extLst>
          </p:cNvPr>
          <p:cNvSpPr txBox="1">
            <a:spLocks/>
          </p:cNvSpPr>
          <p:nvPr/>
        </p:nvSpPr>
        <p:spPr>
          <a:xfrm>
            <a:off x="740395" y="802919"/>
            <a:ext cx="5897919" cy="971132"/>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3600" dirty="0">
                <a:latin typeface="TW Cen MT"/>
              </a:rPr>
              <a:t>  </a:t>
            </a:r>
            <a:r>
              <a:rPr lang="en-GB" sz="3500" dirty="0">
                <a:latin typeface="TW Cen MT"/>
                <a:ea typeface="Garamond" charset="0"/>
                <a:cs typeface="Garamond" charset="0"/>
              </a:rPr>
              <a:t>Potential Property: Commercial  </a:t>
            </a:r>
            <a:endParaRPr lang="en-GB" sz="3600">
              <a:latin typeface="TW Cen MT"/>
              <a:ea typeface="Garamond" charset="0"/>
              <a:cs typeface="Garamond" charset="0"/>
            </a:endParaRPr>
          </a:p>
        </p:txBody>
      </p:sp>
      <p:sp>
        <p:nvSpPr>
          <p:cNvPr id="9" name="Content Placeholder 4">
            <a:extLst>
              <a:ext uri="{FF2B5EF4-FFF2-40B4-BE49-F238E27FC236}">
                <a16:creationId xmlns:a16="http://schemas.microsoft.com/office/drawing/2014/main" xmlns="" id="{620CEB80-5E96-4464-A856-A604E0D0BF53}"/>
              </a:ext>
            </a:extLst>
          </p:cNvPr>
          <p:cNvSpPr>
            <a:spLocks noGrp="1"/>
          </p:cNvSpPr>
          <p:nvPr>
            <p:ph idx="1"/>
          </p:nvPr>
        </p:nvSpPr>
        <p:spPr>
          <a:xfrm>
            <a:off x="989440" y="1597704"/>
            <a:ext cx="6517103" cy="525690"/>
          </a:xfrm>
        </p:spPr>
        <p:txBody>
          <a:bodyPr vert="horz" lIns="45720" tIns="45720" rIns="45720" bIns="45720" rtlCol="0" anchor="t">
            <a:normAutofit/>
          </a:bodyPr>
          <a:lstStyle/>
          <a:p>
            <a:pPr marL="0" indent="0">
              <a:spcBef>
                <a:spcPts val="0"/>
              </a:spcBef>
              <a:buClrTx/>
              <a:buNone/>
              <a:defRPr/>
            </a:pPr>
            <a:r>
              <a:rPr lang="en-GB" dirty="0">
                <a:latin typeface="Calibri Light"/>
                <a:ea typeface="Garamond" charset="0"/>
                <a:cs typeface="Garamond" charset="0"/>
              </a:rPr>
              <a:t> R5 670 000 </a:t>
            </a:r>
            <a:r>
              <a:rPr lang="en-GB" sz="1800" dirty="0">
                <a:latin typeface="Calibri Light"/>
                <a:ea typeface="Garamond" charset="0"/>
                <a:cs typeface="Garamond" charset="0"/>
              </a:rPr>
              <a:t>| Office Space| Sandton</a:t>
            </a:r>
            <a:endParaRPr lang="en-GB" sz="1800">
              <a:latin typeface="Calibri Light"/>
              <a:ea typeface="Garamond" charset="0"/>
              <a:cs typeface="Garamond" charset="0"/>
            </a:endParaRPr>
          </a:p>
        </p:txBody>
      </p:sp>
      <p:sp>
        <p:nvSpPr>
          <p:cNvPr id="10" name="TextBox 9">
            <a:extLst>
              <a:ext uri="{FF2B5EF4-FFF2-40B4-BE49-F238E27FC236}">
                <a16:creationId xmlns:a16="http://schemas.microsoft.com/office/drawing/2014/main" xmlns="" id="{E752CEB3-1382-425B-857D-44F9DB02F831}"/>
              </a:ext>
            </a:extLst>
          </p:cNvPr>
          <p:cNvSpPr txBox="1"/>
          <p:nvPr/>
        </p:nvSpPr>
        <p:spPr>
          <a:xfrm flipH="1">
            <a:off x="517990" y="1954117"/>
            <a:ext cx="6369463" cy="338554"/>
          </a:xfrm>
          <a:prstGeom prst="rect">
            <a:avLst/>
          </a:prstGeom>
          <a:noFill/>
        </p:spPr>
        <p:txBody>
          <a:bodyPr wrap="square" rtlCol="0" anchor="t">
            <a:spAutoFit/>
          </a:bodyPr>
          <a:lstStyle/>
          <a:p>
            <a:pPr lvl="1"/>
            <a:r>
              <a:rPr lang="en-GB" sz="1600" dirty="0">
                <a:latin typeface="Calibri Light"/>
                <a:ea typeface="Garamond" charset="0"/>
                <a:cs typeface="Garamond" charset="0"/>
              </a:rPr>
              <a:t>Sandton, </a:t>
            </a:r>
            <a:r>
              <a:rPr lang="en-GB" sz="1600">
                <a:latin typeface="Calibri Light"/>
                <a:ea typeface="Garamond" charset="0"/>
                <a:cs typeface="Garamond" charset="0"/>
              </a:rPr>
              <a:t>Johannesburg</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3457"/>
          <a:stretch/>
        </p:blipFill>
        <p:spPr>
          <a:xfrm>
            <a:off x="1096388" y="2365181"/>
            <a:ext cx="5551571" cy="3766674"/>
          </a:xfrm>
          <a:prstGeom prst="rect">
            <a:avLst/>
          </a:prstGeom>
        </p:spPr>
      </p:pic>
      <p:sp>
        <p:nvSpPr>
          <p:cNvPr id="12" name="Content Placeholder 5">
            <a:extLst>
              <a:ext uri="{FF2B5EF4-FFF2-40B4-BE49-F238E27FC236}">
                <a16:creationId xmlns:a16="http://schemas.microsoft.com/office/drawing/2014/main" xmlns="" id="{5821A006-4250-4507-B972-256B5D63F343}"/>
              </a:ext>
            </a:extLst>
          </p:cNvPr>
          <p:cNvSpPr txBox="1">
            <a:spLocks/>
          </p:cNvSpPr>
          <p:nvPr/>
        </p:nvSpPr>
        <p:spPr>
          <a:xfrm>
            <a:off x="6974256" y="3728762"/>
            <a:ext cx="2666253" cy="2651407"/>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latin typeface="Calibri Light"/>
                <a:ea typeface="Garamond" charset="0"/>
                <a:cs typeface="Garamond" charset="0"/>
              </a:rPr>
              <a:t>Specifications </a:t>
            </a:r>
            <a:endParaRPr lang="en-US"/>
          </a:p>
          <a:p>
            <a:r>
              <a:rPr lang="en-US" sz="2000" dirty="0">
                <a:latin typeface="Calibri Light"/>
                <a:ea typeface="Garamond" charset="0"/>
                <a:cs typeface="Garamond" charset="0"/>
              </a:rPr>
              <a:t>Floor Space 300 m² </a:t>
            </a:r>
          </a:p>
          <a:p>
            <a:r>
              <a:rPr lang="en-US" sz="2000" dirty="0">
                <a:latin typeface="Calibri Light"/>
                <a:ea typeface="Garamond" charset="0"/>
                <a:cs typeface="Garamond" charset="0"/>
              </a:rPr>
              <a:t>External features</a:t>
            </a:r>
          </a:p>
          <a:p>
            <a:pPr lvl="1"/>
            <a:r>
              <a:rPr lang="en-US" sz="1800" dirty="0">
                <a:latin typeface="Calibri Light"/>
                <a:ea typeface="Garamond" charset="0"/>
                <a:cs typeface="Garamond" charset="0"/>
              </a:rPr>
              <a:t>28 Parking spots</a:t>
            </a:r>
          </a:p>
          <a:p>
            <a:pPr lvl="1"/>
            <a:r>
              <a:rPr lang="en-US" sz="1800" dirty="0">
                <a:latin typeface="Calibri Light"/>
                <a:ea typeface="Garamond" charset="0"/>
                <a:cs typeface="Garamond" charset="0"/>
              </a:rPr>
              <a:t>Walking distance to the JSE</a:t>
            </a:r>
          </a:p>
          <a:p>
            <a:pPr lvl="1"/>
            <a:r>
              <a:rPr lang="en-US" sz="1800" dirty="0">
                <a:latin typeface="Calibri Light"/>
                <a:ea typeface="Garamond" charset="0"/>
                <a:cs typeface="Garamond" charset="0"/>
              </a:rPr>
              <a:t>Access to Gautrain</a:t>
            </a:r>
          </a:p>
          <a:p>
            <a:r>
              <a:rPr lang="en-US" sz="2000" dirty="0">
                <a:latin typeface="Calibri Light"/>
                <a:ea typeface="Garamond" charset="0"/>
                <a:cs typeface="Garamond" charset="0"/>
              </a:rPr>
              <a:t>Security </a:t>
            </a:r>
          </a:p>
          <a:p>
            <a:pPr lvl="1"/>
            <a:r>
              <a:rPr lang="en-US" sz="1800" dirty="0">
                <a:latin typeface="Calibri Light"/>
                <a:ea typeface="Garamond" charset="0"/>
                <a:cs typeface="Garamond" charset="0"/>
              </a:rPr>
              <a:t>Guard House</a:t>
            </a:r>
          </a:p>
          <a:p>
            <a:pPr lvl="1"/>
            <a:r>
              <a:rPr lang="en-US" sz="1800" dirty="0">
                <a:latin typeface="Calibri Light"/>
                <a:ea typeface="Garamond" charset="0"/>
                <a:cs typeface="Garamond" charset="0"/>
              </a:rPr>
              <a:t>Electric Gate</a:t>
            </a:r>
          </a:p>
        </p:txBody>
      </p:sp>
      <p:sp>
        <p:nvSpPr>
          <p:cNvPr id="2" name="TextBox 1"/>
          <p:cNvSpPr txBox="1"/>
          <p:nvPr/>
        </p:nvSpPr>
        <p:spPr>
          <a:xfrm>
            <a:off x="1025435" y="6225434"/>
            <a:ext cx="5545814" cy="307777"/>
          </a:xfrm>
          <a:prstGeom prst="rect">
            <a:avLst/>
          </a:prstGeom>
          <a:noFill/>
        </p:spPr>
        <p:txBody>
          <a:bodyPr wrap="none" rtlCol="0" anchor="t">
            <a:spAutoFit/>
          </a:bodyPr>
          <a:lstStyle/>
          <a:p>
            <a:r>
              <a:rPr lang="en-GB" sz="1400" dirty="0">
                <a:latin typeface="Calibri Light"/>
                <a:cs typeface="Calibri Light"/>
              </a:rPr>
              <a:t>Source: Flexible Work Space Centres (Refer to appendix for link to property)</a:t>
            </a:r>
          </a:p>
        </p:txBody>
      </p:sp>
      <p:sp>
        <p:nvSpPr>
          <p:cNvPr id="3" name="TextBox 2">
            <a:extLst>
              <a:ext uri="{FF2B5EF4-FFF2-40B4-BE49-F238E27FC236}">
                <a16:creationId xmlns:a16="http://schemas.microsoft.com/office/drawing/2014/main" xmlns="" id="{E2502B51-0EA5-4114-AF98-05B16C67C3E6}"/>
              </a:ext>
            </a:extLst>
          </p:cNvPr>
          <p:cNvSpPr txBox="1"/>
          <p:nvPr/>
        </p:nvSpPr>
        <p:spPr>
          <a:xfrm>
            <a:off x="6930189" y="2291347"/>
            <a:ext cx="35319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E2B21"/>
                </a:solidFill>
                <a:latin typeface="Calibri Light"/>
              </a:rPr>
              <a:t>“If you’re looking for office space in Sandton, you couldn’t chose a better location. ” (Flexible Workspace Business Centers</a:t>
            </a:r>
            <a:r>
              <a:rPr lang="en-US" dirty="0">
                <a:latin typeface="Calibri Light"/>
                <a:cs typeface="Calibri Light"/>
              </a:rPr>
              <a:t>)</a:t>
            </a:r>
            <a:r>
              <a:rPr lang="en-US" dirty="0">
                <a:latin typeface="Calibri Light"/>
                <a:ea typeface="Calibri Light"/>
                <a:cs typeface="Calibri Light"/>
              </a:rPr>
              <a:t>​</a:t>
            </a:r>
            <a:endParaRPr lang="en-US" dirty="0"/>
          </a:p>
        </p:txBody>
      </p:sp>
      <p:pic>
        <p:nvPicPr>
          <p:cNvPr id="13" name="Picture 12" descr="Empire State Building Skyscraper · Free vector graphic on ...">
            <a:extLst>
              <a:ext uri="{FF2B5EF4-FFF2-40B4-BE49-F238E27FC236}">
                <a16:creationId xmlns:a16="http://schemas.microsoft.com/office/drawing/2014/main" xmlns="" id="{2E2965D1-90BC-8A4E-9FEB-C3A5326FAD3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0744355" y="193589"/>
            <a:ext cx="1048879" cy="2097758"/>
          </a:xfrm>
          <a:prstGeom prst="rect">
            <a:avLst/>
          </a:prstGeom>
        </p:spPr>
      </p:pic>
    </p:spTree>
    <p:extLst>
      <p:ext uri="{BB962C8B-B14F-4D97-AF65-F5344CB8AC3E}">
        <p14:creationId xmlns:p14="http://schemas.microsoft.com/office/powerpoint/2010/main" val="214700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848" y="345379"/>
            <a:ext cx="9720072" cy="1499616"/>
          </a:xfrm>
        </p:spPr>
        <p:txBody>
          <a:bodyPr/>
          <a:lstStyle/>
          <a:p>
            <a:r>
              <a:rPr lang="en-GB" cap="none" dirty="0">
                <a:latin typeface="TW Cen MT"/>
              </a:rPr>
              <a:t>Commercial property</a:t>
            </a:r>
            <a:endParaRPr lang="en-GB" dirty="0">
              <a:latin typeface="TW Cen MT"/>
            </a:endParaRPr>
          </a:p>
        </p:txBody>
      </p:sp>
      <p:sp>
        <p:nvSpPr>
          <p:cNvPr id="3" name="Content Placeholder 2"/>
          <p:cNvSpPr>
            <a:spLocks noGrp="1"/>
          </p:cNvSpPr>
          <p:nvPr>
            <p:ph idx="1"/>
          </p:nvPr>
        </p:nvSpPr>
        <p:spPr>
          <a:xfrm>
            <a:off x="1024128" y="1530452"/>
            <a:ext cx="11269361" cy="2850950"/>
          </a:xfrm>
        </p:spPr>
        <p:txBody>
          <a:bodyPr vert="horz" lIns="45720" tIns="45720" rIns="45720" bIns="45720" rtlCol="0" anchor="t">
            <a:normAutofit fontScale="92500" lnSpcReduction="10000"/>
          </a:bodyPr>
          <a:lstStyle/>
          <a:p>
            <a:pPr marL="285750" indent="-285750">
              <a:lnSpc>
                <a:spcPct val="110000"/>
              </a:lnSpc>
              <a:buFont typeface="Arial" panose="020B0604020202020204" pitchFamily="34" charset="0"/>
              <a:buChar char="•"/>
            </a:pPr>
            <a:r>
              <a:rPr lang="en-US" sz="1400" b="1" dirty="0">
                <a:latin typeface="Calibri Light"/>
                <a:ea typeface="Garamond" charset="0"/>
                <a:cs typeface="Garamond" charset="0"/>
              </a:rPr>
              <a:t>Gross Scheduled Income </a:t>
            </a:r>
            <a:r>
              <a:rPr lang="en-US" sz="1400" dirty="0">
                <a:latin typeface="Calibri Light"/>
                <a:ea typeface="Garamond" charset="0"/>
                <a:cs typeface="Garamond" charset="0"/>
              </a:rPr>
              <a:t>is calculated using the mean rental for Grade A+ offices in the Sandton CBD (R222,36 p/m</a:t>
            </a:r>
            <a:r>
              <a:rPr lang="en-US" sz="1400" baseline="30000" dirty="0">
                <a:latin typeface="Calibri Light"/>
                <a:ea typeface="Garamond" charset="0"/>
                <a:cs typeface="Garamond" charset="0"/>
              </a:rPr>
              <a:t>2, </a:t>
            </a:r>
            <a:r>
              <a:rPr lang="en-US" sz="1400" dirty="0">
                <a:latin typeface="Calibri Light"/>
                <a:ea typeface="Garamond" charset="0"/>
                <a:cs typeface="Garamond" charset="0"/>
              </a:rPr>
              <a:t>as taken from the Rode Report) and adjusted to R200 p/m</a:t>
            </a:r>
            <a:r>
              <a:rPr lang="en-US" sz="1400" baseline="30000" dirty="0">
                <a:latin typeface="Calibri Light"/>
                <a:ea typeface="Garamond" charset="0"/>
                <a:cs typeface="Garamond" charset="0"/>
              </a:rPr>
              <a:t>2</a:t>
            </a:r>
            <a:r>
              <a:rPr lang="en-US" sz="1400" dirty="0">
                <a:latin typeface="Calibri Light"/>
                <a:ea typeface="Garamond" charset="0"/>
                <a:cs typeface="Garamond" charset="0"/>
              </a:rPr>
              <a:t>, due to numerous factors like the building being situated just outside the Sandton CBD.</a:t>
            </a:r>
            <a:endParaRPr lang="en-US" sz="1400" baseline="30000" dirty="0">
              <a:latin typeface="Calibri Light"/>
              <a:ea typeface="Garamond" charset="0"/>
              <a:cs typeface="Garamond" charset="0"/>
            </a:endParaRPr>
          </a:p>
          <a:p>
            <a:pPr marL="285750" indent="-285750">
              <a:lnSpc>
                <a:spcPct val="110000"/>
              </a:lnSpc>
              <a:buFont typeface="Arial" panose="020B0604020202020204" pitchFamily="34" charset="0"/>
              <a:buChar char="•"/>
            </a:pPr>
            <a:r>
              <a:rPr lang="en-US" sz="1400" b="1" dirty="0">
                <a:latin typeface="Calibri Light"/>
                <a:ea typeface="Garamond" charset="0"/>
                <a:cs typeface="Garamond" charset="0"/>
              </a:rPr>
              <a:t>Year on year Growth Rate </a:t>
            </a:r>
            <a:r>
              <a:rPr lang="en-US" sz="1400" dirty="0">
                <a:latin typeface="Calibri Light"/>
                <a:ea typeface="Garamond" charset="0"/>
                <a:cs typeface="Garamond" charset="0"/>
              </a:rPr>
              <a:t>is 6%, as taken from SAPOA Cap &amp; Discount Rate report, for a non CBD Prime Office.</a:t>
            </a:r>
          </a:p>
          <a:p>
            <a:pPr marL="285750" indent="-285750">
              <a:lnSpc>
                <a:spcPct val="110000"/>
              </a:lnSpc>
              <a:buFont typeface="Arial" panose="020B0604020202020204" pitchFamily="34" charset="0"/>
              <a:buChar char="•"/>
            </a:pPr>
            <a:r>
              <a:rPr lang="en-US" sz="1400" b="1" dirty="0">
                <a:latin typeface="Calibri Light"/>
                <a:ea typeface="Garamond" charset="0"/>
                <a:cs typeface="Garamond" charset="0"/>
              </a:rPr>
              <a:t>Vacancy rate: 11% </a:t>
            </a:r>
            <a:r>
              <a:rPr lang="en-US" sz="1400" dirty="0">
                <a:latin typeface="Calibri Light"/>
                <a:ea typeface="Garamond" charset="0"/>
                <a:cs typeface="Garamond" charset="0"/>
              </a:rPr>
              <a:t>(SAPOA, 2019.) </a:t>
            </a:r>
          </a:p>
          <a:p>
            <a:pPr marL="285750" indent="-285750">
              <a:lnSpc>
                <a:spcPct val="110000"/>
              </a:lnSpc>
              <a:buFont typeface="Arial" panose="020B0604020202020204" pitchFamily="34" charset="0"/>
              <a:buChar char="•"/>
            </a:pPr>
            <a:r>
              <a:rPr lang="en-US" sz="1400" b="1" dirty="0">
                <a:latin typeface="Calibri Light"/>
                <a:ea typeface="Garamond" charset="0"/>
                <a:cs typeface="Garamond" charset="0"/>
              </a:rPr>
              <a:t>Operating Expenses: R57.16 per square-meter </a:t>
            </a:r>
            <a:r>
              <a:rPr lang="en-US" sz="1400" dirty="0">
                <a:latin typeface="Calibri Light"/>
                <a:ea typeface="Garamond" charset="0"/>
                <a:cs typeface="Garamond" charset="0"/>
              </a:rPr>
              <a:t>(SAPOA, 2019.)</a:t>
            </a:r>
          </a:p>
          <a:p>
            <a:pPr marL="285750" indent="-285750">
              <a:lnSpc>
                <a:spcPct val="110000"/>
              </a:lnSpc>
              <a:buFont typeface="Arial" panose="020B0604020202020204" pitchFamily="34" charset="0"/>
              <a:buChar char="•"/>
            </a:pPr>
            <a:r>
              <a:rPr lang="en-US" sz="1400" b="1" dirty="0">
                <a:latin typeface="Calibri Light"/>
                <a:ea typeface="Garamond" charset="0"/>
                <a:cs typeface="Garamond" charset="0"/>
              </a:rPr>
              <a:t>Gross Scheduled Income: R200 per square meter </a:t>
            </a:r>
            <a:r>
              <a:rPr lang="en-US" sz="1400" dirty="0">
                <a:latin typeface="Calibri Light"/>
                <a:ea typeface="Garamond" charset="0"/>
                <a:cs typeface="Garamond" charset="0"/>
              </a:rPr>
              <a:t>(as per similar property's in the vicinity of this office block.)</a:t>
            </a:r>
          </a:p>
          <a:p>
            <a:pPr marL="285750" indent="-285750">
              <a:lnSpc>
                <a:spcPct val="110000"/>
              </a:lnSpc>
              <a:buFont typeface="Arial" panose="020B0604020202020204" pitchFamily="34" charset="0"/>
              <a:buChar char="•"/>
            </a:pPr>
            <a:r>
              <a:rPr lang="en-US" sz="1400" b="1" dirty="0">
                <a:latin typeface="Calibri Light"/>
                <a:ea typeface="Garamond" charset="0"/>
                <a:cs typeface="Garamond" charset="0"/>
              </a:rPr>
              <a:t>Annual operating expenses: 33.8% of gross income</a:t>
            </a:r>
          </a:p>
          <a:p>
            <a:pPr marL="285750" indent="-285750">
              <a:lnSpc>
                <a:spcPct val="110000"/>
              </a:lnSpc>
              <a:buFont typeface="Arial" panose="020B0604020202020204" pitchFamily="34" charset="0"/>
              <a:buChar char="•"/>
            </a:pPr>
            <a:r>
              <a:rPr lang="en-US" sz="1400" b="1" dirty="0" err="1">
                <a:latin typeface="Calibri Light"/>
                <a:ea typeface="Garamond" charset="0"/>
                <a:cs typeface="Garamond" charset="0"/>
              </a:rPr>
              <a:t>Capitalisation</a:t>
            </a:r>
            <a:r>
              <a:rPr lang="en-US" sz="1400" b="1" dirty="0">
                <a:latin typeface="Calibri Light"/>
                <a:ea typeface="Garamond" charset="0"/>
                <a:cs typeface="Garamond" charset="0"/>
              </a:rPr>
              <a:t> rate: 9% </a:t>
            </a:r>
            <a:r>
              <a:rPr lang="en-US" sz="1400" dirty="0">
                <a:latin typeface="Calibri Light"/>
                <a:ea typeface="Garamond" charset="0"/>
                <a:cs typeface="Garamond" charset="0"/>
              </a:rPr>
              <a:t>(Rode Report, 2018.)</a:t>
            </a:r>
          </a:p>
          <a:p>
            <a:endParaRPr lang="en-GB" dirty="0">
              <a:latin typeface="Calibri Light"/>
              <a:cs typeface="Calibri Light"/>
            </a:endParaRPr>
          </a:p>
        </p:txBody>
      </p:sp>
      <p:graphicFrame>
        <p:nvGraphicFramePr>
          <p:cNvPr id="6" name="Content Placeholder 3">
            <a:extLst>
              <a:ext uri="{FF2B5EF4-FFF2-40B4-BE49-F238E27FC236}">
                <a16:creationId xmlns:a16="http://schemas.microsoft.com/office/drawing/2014/main" xmlns="" id="{3BBF0F90-3D44-B746-B6C6-88A190975DD1}"/>
              </a:ext>
            </a:extLst>
          </p:cNvPr>
          <p:cNvGraphicFramePr>
            <a:graphicFrameLocks noChangeAspect="1"/>
          </p:cNvGraphicFramePr>
          <p:nvPr>
            <p:extLst>
              <p:ext uri="{D42A27DB-BD31-4B8C-83A1-F6EECF244321}">
                <p14:modId xmlns:p14="http://schemas.microsoft.com/office/powerpoint/2010/main" val="593345384"/>
              </p:ext>
            </p:extLst>
          </p:nvPr>
        </p:nvGraphicFramePr>
        <p:xfrm>
          <a:off x="160638" y="4381402"/>
          <a:ext cx="11874843" cy="2306876"/>
        </p:xfrm>
        <a:graphic>
          <a:graphicData uri="http://schemas.openxmlformats.org/presentationml/2006/ole">
            <mc:AlternateContent xmlns:mc="http://schemas.openxmlformats.org/markup-compatibility/2006">
              <mc:Choice xmlns:v="urn:schemas-microsoft-com:vml" Requires="v">
                <p:oleObj spid="_x0000_s20483" name="Worksheet" r:id="rId3" imgW="10769600" imgH="2286000" progId="Excel.Sheet.12">
                  <p:embed/>
                </p:oleObj>
              </mc:Choice>
              <mc:Fallback>
                <p:oleObj name="Worksheet" r:id="rId3" imgW="10769600" imgH="2286000" progId="Excel.Sheet.12">
                  <p:embed/>
                  <p:pic>
                    <p:nvPicPr>
                      <p:cNvPr id="6" name="Content Placeholder 3">
                        <a:extLst>
                          <a:ext uri="{FF2B5EF4-FFF2-40B4-BE49-F238E27FC236}">
                            <a16:creationId xmlns:a16="http://schemas.microsoft.com/office/drawing/2014/main" xmlns="" id="{3BBF0F90-3D44-B746-B6C6-88A190975DD1}"/>
                          </a:ext>
                        </a:extLst>
                      </p:cNvPr>
                      <p:cNvPicPr/>
                      <p:nvPr/>
                    </p:nvPicPr>
                    <p:blipFill>
                      <a:blip r:embed="rId4"/>
                      <a:stretch>
                        <a:fillRect/>
                      </a:stretch>
                    </p:blipFill>
                    <p:spPr>
                      <a:xfrm>
                        <a:off x="160638" y="4381402"/>
                        <a:ext cx="11874843" cy="2306876"/>
                      </a:xfrm>
                      <a:prstGeom prst="rect">
                        <a:avLst/>
                      </a:prstGeom>
                    </p:spPr>
                  </p:pic>
                </p:oleObj>
              </mc:Fallback>
            </mc:AlternateContent>
          </a:graphicData>
        </a:graphic>
      </p:graphicFrame>
    </p:spTree>
    <p:extLst>
      <p:ext uri="{BB962C8B-B14F-4D97-AF65-F5344CB8AC3E}">
        <p14:creationId xmlns:p14="http://schemas.microsoft.com/office/powerpoint/2010/main" val="9475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a:latin typeface="TW Cen MT"/>
              </a:rPr>
              <a:t>Commercial Property</a:t>
            </a:r>
            <a:endParaRPr lang="en-GB" dirty="0">
              <a:latin typeface="TW Cen MT"/>
            </a:endParaRPr>
          </a:p>
        </p:txBody>
      </p:sp>
      <p:graphicFrame>
        <p:nvGraphicFramePr>
          <p:cNvPr id="6" name="Object 5">
            <a:extLst>
              <a:ext uri="{FF2B5EF4-FFF2-40B4-BE49-F238E27FC236}">
                <a16:creationId xmlns:a16="http://schemas.microsoft.com/office/drawing/2014/main" xmlns="" id="{7C956C73-4135-C848-8F5A-DBC4CB044667}"/>
              </a:ext>
            </a:extLst>
          </p:cNvPr>
          <p:cNvGraphicFramePr>
            <a:graphicFrameLocks noChangeAspect="1"/>
          </p:cNvGraphicFramePr>
          <p:nvPr>
            <p:extLst>
              <p:ext uri="{D42A27DB-BD31-4B8C-83A1-F6EECF244321}">
                <p14:modId xmlns:p14="http://schemas.microsoft.com/office/powerpoint/2010/main" val="1177598124"/>
              </p:ext>
            </p:extLst>
          </p:nvPr>
        </p:nvGraphicFramePr>
        <p:xfrm>
          <a:off x="748956" y="2309341"/>
          <a:ext cx="10718800" cy="1473200"/>
        </p:xfrm>
        <a:graphic>
          <a:graphicData uri="http://schemas.openxmlformats.org/presentationml/2006/ole">
            <mc:AlternateContent xmlns:mc="http://schemas.openxmlformats.org/markup-compatibility/2006">
              <mc:Choice xmlns:v="urn:schemas-microsoft-com:vml" Requires="v">
                <p:oleObj spid="_x0000_s21509" name="Worksheet" r:id="rId3" imgW="10718800" imgH="1473200" progId="Excel.Sheet.12">
                  <p:embed/>
                </p:oleObj>
              </mc:Choice>
              <mc:Fallback>
                <p:oleObj name="Worksheet" r:id="rId3" imgW="10718800" imgH="1473200" progId="Excel.Sheet.12">
                  <p:embed/>
                  <p:pic>
                    <p:nvPicPr>
                      <p:cNvPr id="6" name="Object 5">
                        <a:extLst>
                          <a:ext uri="{FF2B5EF4-FFF2-40B4-BE49-F238E27FC236}">
                            <a16:creationId xmlns:a16="http://schemas.microsoft.com/office/drawing/2014/main" xmlns="" id="{7C956C73-4135-C848-8F5A-DBC4CB044667}"/>
                          </a:ext>
                        </a:extLst>
                      </p:cNvPr>
                      <p:cNvPicPr/>
                      <p:nvPr/>
                    </p:nvPicPr>
                    <p:blipFill>
                      <a:blip r:embed="rId4"/>
                      <a:stretch>
                        <a:fillRect/>
                      </a:stretch>
                    </p:blipFill>
                    <p:spPr>
                      <a:xfrm>
                        <a:off x="748956" y="2309341"/>
                        <a:ext cx="10718800" cy="1473200"/>
                      </a:xfrm>
                      <a:prstGeom prst="rect">
                        <a:avLst/>
                      </a:prstGeom>
                    </p:spPr>
                  </p:pic>
                </p:oleObj>
              </mc:Fallback>
            </mc:AlternateContent>
          </a:graphicData>
        </a:graphic>
      </p:graphicFrame>
      <p:sp>
        <p:nvSpPr>
          <p:cNvPr id="8" name="TextBox 7"/>
          <p:cNvSpPr txBox="1"/>
          <p:nvPr/>
        </p:nvSpPr>
        <p:spPr>
          <a:xfrm>
            <a:off x="4766999" y="1940009"/>
            <a:ext cx="2234330" cy="369332"/>
          </a:xfrm>
          <a:prstGeom prst="rect">
            <a:avLst/>
          </a:prstGeom>
          <a:noFill/>
        </p:spPr>
        <p:txBody>
          <a:bodyPr wrap="none" rtlCol="0" anchor="t">
            <a:spAutoFit/>
          </a:bodyPr>
          <a:lstStyle/>
          <a:p>
            <a:r>
              <a:rPr lang="en-GB" dirty="0">
                <a:latin typeface="TW Cen MT"/>
                <a:ea typeface="Garamond" charset="0"/>
                <a:cs typeface="Garamond" charset="0"/>
              </a:rPr>
              <a:t>Amortization Schedule</a:t>
            </a:r>
          </a:p>
        </p:txBody>
      </p:sp>
      <p:graphicFrame>
        <p:nvGraphicFramePr>
          <p:cNvPr id="9" name="Object 8">
            <a:extLst>
              <a:ext uri="{FF2B5EF4-FFF2-40B4-BE49-F238E27FC236}">
                <a16:creationId xmlns:a16="http://schemas.microsoft.com/office/drawing/2014/main" xmlns="" id="{262BD542-CCA4-9241-AA1B-4AED67C4B30C}"/>
              </a:ext>
            </a:extLst>
          </p:cNvPr>
          <p:cNvGraphicFramePr>
            <a:graphicFrameLocks noChangeAspect="1"/>
          </p:cNvGraphicFramePr>
          <p:nvPr>
            <p:extLst>
              <p:ext uri="{D42A27DB-BD31-4B8C-83A1-F6EECF244321}">
                <p14:modId xmlns:p14="http://schemas.microsoft.com/office/powerpoint/2010/main" val="478338034"/>
              </p:ext>
            </p:extLst>
          </p:nvPr>
        </p:nvGraphicFramePr>
        <p:xfrm>
          <a:off x="748956" y="5053700"/>
          <a:ext cx="10718800" cy="1270000"/>
        </p:xfrm>
        <a:graphic>
          <a:graphicData uri="http://schemas.openxmlformats.org/presentationml/2006/ole">
            <mc:AlternateContent xmlns:mc="http://schemas.openxmlformats.org/markup-compatibility/2006">
              <mc:Choice xmlns:v="urn:schemas-microsoft-com:vml" Requires="v">
                <p:oleObj spid="_x0000_s21510" name="Worksheet" r:id="rId5" imgW="10718800" imgH="1270000" progId="Excel.Sheet.12">
                  <p:embed/>
                </p:oleObj>
              </mc:Choice>
              <mc:Fallback>
                <p:oleObj name="Worksheet" r:id="rId5" imgW="10718800" imgH="1270000" progId="Excel.Sheet.12">
                  <p:embed/>
                  <p:pic>
                    <p:nvPicPr>
                      <p:cNvPr id="9" name="Object 8">
                        <a:extLst>
                          <a:ext uri="{FF2B5EF4-FFF2-40B4-BE49-F238E27FC236}">
                            <a16:creationId xmlns:a16="http://schemas.microsoft.com/office/drawing/2014/main" xmlns="" id="{262BD542-CCA4-9241-AA1B-4AED67C4B30C}"/>
                          </a:ext>
                        </a:extLst>
                      </p:cNvPr>
                      <p:cNvPicPr/>
                      <p:nvPr/>
                    </p:nvPicPr>
                    <p:blipFill>
                      <a:blip r:embed="rId6"/>
                      <a:stretch>
                        <a:fillRect/>
                      </a:stretch>
                    </p:blipFill>
                    <p:spPr>
                      <a:xfrm>
                        <a:off x="748956" y="5053700"/>
                        <a:ext cx="10718800" cy="1270000"/>
                      </a:xfrm>
                      <a:prstGeom prst="rect">
                        <a:avLst/>
                      </a:prstGeom>
                    </p:spPr>
                  </p:pic>
                </p:oleObj>
              </mc:Fallback>
            </mc:AlternateContent>
          </a:graphicData>
        </a:graphic>
      </p:graphicFrame>
      <p:sp>
        <p:nvSpPr>
          <p:cNvPr id="10" name="TextBox 9"/>
          <p:cNvSpPr txBox="1"/>
          <p:nvPr/>
        </p:nvSpPr>
        <p:spPr>
          <a:xfrm>
            <a:off x="5314324" y="4684368"/>
            <a:ext cx="1588063" cy="369332"/>
          </a:xfrm>
          <a:prstGeom prst="rect">
            <a:avLst/>
          </a:prstGeom>
          <a:noFill/>
        </p:spPr>
        <p:txBody>
          <a:bodyPr wrap="none" rtlCol="0" anchor="t">
            <a:spAutoFit/>
          </a:bodyPr>
          <a:lstStyle/>
          <a:p>
            <a:r>
              <a:rPr lang="en-GB" dirty="0">
                <a:latin typeface="TW Cen MT"/>
                <a:ea typeface="Garamond" charset="0"/>
                <a:cs typeface="Garamond" charset="0"/>
              </a:rPr>
              <a:t>Tax Calculation</a:t>
            </a:r>
          </a:p>
        </p:txBody>
      </p:sp>
      <p:sp>
        <p:nvSpPr>
          <p:cNvPr id="11" name="TextBox 10"/>
          <p:cNvSpPr txBox="1"/>
          <p:nvPr/>
        </p:nvSpPr>
        <p:spPr>
          <a:xfrm>
            <a:off x="748956" y="6385255"/>
            <a:ext cx="2456570" cy="307777"/>
          </a:xfrm>
          <a:prstGeom prst="rect">
            <a:avLst/>
          </a:prstGeom>
          <a:noFill/>
        </p:spPr>
        <p:txBody>
          <a:bodyPr wrap="none" rtlCol="0" anchor="t">
            <a:spAutoFit/>
          </a:bodyPr>
          <a:lstStyle/>
          <a:p>
            <a:r>
              <a:rPr lang="en-GB" sz="1400" dirty="0">
                <a:latin typeface="TW Cen MT"/>
                <a:ea typeface="Garamond" charset="0"/>
                <a:cs typeface="Garamond" charset="0"/>
              </a:rPr>
              <a:t>*Annual W&amp;T allowance </a:t>
            </a:r>
            <a:r>
              <a:rPr lang="en-US" sz="1400" dirty="0">
                <a:latin typeface="TW Cen MT"/>
                <a:ea typeface="Garamond" charset="0"/>
                <a:cs typeface="Garamond" charset="0"/>
              </a:rPr>
              <a:t>= </a:t>
            </a:r>
            <a:r>
              <a:rPr lang="en-GB" sz="1400" dirty="0">
                <a:latin typeface="TW Cen MT"/>
                <a:ea typeface="Garamond" charset="0"/>
                <a:cs typeface="Garamond" charset="0"/>
              </a:rPr>
              <a:t>5% </a:t>
            </a:r>
            <a:endParaRPr lang="en-GB" sz="1400">
              <a:latin typeface="TW Cen MT"/>
              <a:ea typeface="Garamond" charset="0"/>
              <a:cs typeface="Garamond" charset="0"/>
            </a:endParaRPr>
          </a:p>
        </p:txBody>
      </p:sp>
      <p:sp>
        <p:nvSpPr>
          <p:cNvPr id="12" name="TextBox 11"/>
          <p:cNvSpPr txBox="1"/>
          <p:nvPr/>
        </p:nvSpPr>
        <p:spPr>
          <a:xfrm>
            <a:off x="4766999" y="6385255"/>
            <a:ext cx="2365969" cy="307777"/>
          </a:xfrm>
          <a:prstGeom prst="rect">
            <a:avLst/>
          </a:prstGeom>
          <a:noFill/>
        </p:spPr>
        <p:txBody>
          <a:bodyPr wrap="none" rtlCol="0" anchor="t">
            <a:spAutoFit/>
          </a:bodyPr>
          <a:lstStyle/>
          <a:p>
            <a:r>
              <a:rPr lang="en-GB" sz="1400" dirty="0">
                <a:latin typeface="TW Cen MT"/>
                <a:ea typeface="Garamond" charset="0"/>
                <a:cs typeface="Garamond" charset="0"/>
              </a:rPr>
              <a:t>*Building value = R4 000 000</a:t>
            </a:r>
          </a:p>
        </p:txBody>
      </p:sp>
      <p:sp>
        <p:nvSpPr>
          <p:cNvPr id="13" name="TextBox 12"/>
          <p:cNvSpPr txBox="1"/>
          <p:nvPr/>
        </p:nvSpPr>
        <p:spPr>
          <a:xfrm>
            <a:off x="748956" y="3771789"/>
            <a:ext cx="1939955" cy="307777"/>
          </a:xfrm>
          <a:prstGeom prst="rect">
            <a:avLst/>
          </a:prstGeom>
          <a:noFill/>
        </p:spPr>
        <p:txBody>
          <a:bodyPr wrap="none" rtlCol="0" anchor="t">
            <a:spAutoFit/>
          </a:bodyPr>
          <a:lstStyle/>
          <a:p>
            <a:r>
              <a:rPr lang="en-GB" sz="1400" dirty="0">
                <a:latin typeface="TW Cen MT"/>
                <a:ea typeface="Garamond" charset="0"/>
                <a:cs typeface="Garamond" charset="0"/>
              </a:rPr>
              <a:t>*Loan- to- value of 70%</a:t>
            </a:r>
          </a:p>
        </p:txBody>
      </p:sp>
    </p:spTree>
    <p:extLst>
      <p:ext uri="{BB962C8B-B14F-4D97-AF65-F5344CB8AC3E}">
        <p14:creationId xmlns:p14="http://schemas.microsoft.com/office/powerpoint/2010/main" val="150371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a:latin typeface="+mn-lt"/>
              </a:rPr>
              <a:t>Commercial Property</a:t>
            </a:r>
          </a:p>
        </p:txBody>
      </p:sp>
      <p:graphicFrame>
        <p:nvGraphicFramePr>
          <p:cNvPr id="4" name="Table 3">
            <a:extLst>
              <a:ext uri="{FF2B5EF4-FFF2-40B4-BE49-F238E27FC236}">
                <a16:creationId xmlns:a16="http://schemas.microsoft.com/office/drawing/2014/main" xmlns="" id="{4389DC87-0C3C-3C4C-AA2B-4070DF52AA29}"/>
              </a:ext>
            </a:extLst>
          </p:cNvPr>
          <p:cNvGraphicFramePr>
            <a:graphicFrameLocks noGrp="1"/>
          </p:cNvGraphicFramePr>
          <p:nvPr>
            <p:extLst>
              <p:ext uri="{D42A27DB-BD31-4B8C-83A1-F6EECF244321}">
                <p14:modId xmlns:p14="http://schemas.microsoft.com/office/powerpoint/2010/main" val="1460482301"/>
              </p:ext>
            </p:extLst>
          </p:nvPr>
        </p:nvGraphicFramePr>
        <p:xfrm>
          <a:off x="838199" y="2046109"/>
          <a:ext cx="10515599" cy="2502183"/>
        </p:xfrm>
        <a:graphic>
          <a:graphicData uri="http://schemas.openxmlformats.org/drawingml/2006/table">
            <a:tbl>
              <a:tblPr/>
              <a:tblGrid>
                <a:gridCol w="2032892">
                  <a:extLst>
                    <a:ext uri="{9D8B030D-6E8A-4147-A177-3AD203B41FA5}">
                      <a16:colId xmlns:a16="http://schemas.microsoft.com/office/drawing/2014/main" xmlns="" val="2720021267"/>
                    </a:ext>
                  </a:extLst>
                </a:gridCol>
                <a:gridCol w="1047248">
                  <a:extLst>
                    <a:ext uri="{9D8B030D-6E8A-4147-A177-3AD203B41FA5}">
                      <a16:colId xmlns:a16="http://schemas.microsoft.com/office/drawing/2014/main" xmlns="" val="1871060384"/>
                    </a:ext>
                  </a:extLst>
                </a:gridCol>
                <a:gridCol w="1062648">
                  <a:extLst>
                    <a:ext uri="{9D8B030D-6E8A-4147-A177-3AD203B41FA5}">
                      <a16:colId xmlns:a16="http://schemas.microsoft.com/office/drawing/2014/main" xmlns="" val="2388633938"/>
                    </a:ext>
                  </a:extLst>
                </a:gridCol>
                <a:gridCol w="1062648">
                  <a:extLst>
                    <a:ext uri="{9D8B030D-6E8A-4147-A177-3AD203B41FA5}">
                      <a16:colId xmlns:a16="http://schemas.microsoft.com/office/drawing/2014/main" xmlns="" val="2972908052"/>
                    </a:ext>
                  </a:extLst>
                </a:gridCol>
                <a:gridCol w="1071889">
                  <a:extLst>
                    <a:ext uri="{9D8B030D-6E8A-4147-A177-3AD203B41FA5}">
                      <a16:colId xmlns:a16="http://schemas.microsoft.com/office/drawing/2014/main" xmlns="" val="214497321"/>
                    </a:ext>
                  </a:extLst>
                </a:gridCol>
                <a:gridCol w="1071889">
                  <a:extLst>
                    <a:ext uri="{9D8B030D-6E8A-4147-A177-3AD203B41FA5}">
                      <a16:colId xmlns:a16="http://schemas.microsoft.com/office/drawing/2014/main" xmlns="" val="1766330305"/>
                    </a:ext>
                  </a:extLst>
                </a:gridCol>
                <a:gridCol w="1071889">
                  <a:extLst>
                    <a:ext uri="{9D8B030D-6E8A-4147-A177-3AD203B41FA5}">
                      <a16:colId xmlns:a16="http://schemas.microsoft.com/office/drawing/2014/main" xmlns="" val="2702149337"/>
                    </a:ext>
                  </a:extLst>
                </a:gridCol>
                <a:gridCol w="1047248">
                  <a:extLst>
                    <a:ext uri="{9D8B030D-6E8A-4147-A177-3AD203B41FA5}">
                      <a16:colId xmlns:a16="http://schemas.microsoft.com/office/drawing/2014/main" xmlns="" val="1057244660"/>
                    </a:ext>
                  </a:extLst>
                </a:gridCol>
                <a:gridCol w="1047248">
                  <a:extLst>
                    <a:ext uri="{9D8B030D-6E8A-4147-A177-3AD203B41FA5}">
                      <a16:colId xmlns:a16="http://schemas.microsoft.com/office/drawing/2014/main" xmlns="" val="702890333"/>
                    </a:ext>
                  </a:extLst>
                </a:gridCol>
              </a:tblGrid>
              <a:tr h="332488">
                <a:tc>
                  <a:txBody>
                    <a:bodyPr/>
                    <a:lstStyle/>
                    <a:p>
                      <a:pPr algn="l" fontAlgn="b"/>
                      <a:r>
                        <a:rPr lang="en-ZA" sz="1400" b="0" i="0" u="none" strike="noStrike">
                          <a:solidFill>
                            <a:srgbClr val="000000"/>
                          </a:solidFill>
                          <a:effectLst/>
                          <a:latin typeface="Calibri" panose="020F0502020204030204" pitchFamily="34" charset="0"/>
                        </a:rPr>
                        <a:t>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400" b="1" i="0" u="none" strike="noStrike">
                          <a:solidFill>
                            <a:srgbClr val="000000"/>
                          </a:solidFill>
                          <a:effectLst/>
                          <a:latin typeface="Calibri" panose="020F0502020204030204" pitchFamily="34" charset="0"/>
                        </a:rPr>
                        <a:t> Year 1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400" b="1" i="0" u="none" strike="noStrike">
                          <a:solidFill>
                            <a:srgbClr val="000000"/>
                          </a:solidFill>
                          <a:effectLst/>
                          <a:latin typeface="Calibri" panose="020F0502020204030204" pitchFamily="34" charset="0"/>
                        </a:rPr>
                        <a:t> Year 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400" b="1" i="0" u="none" strike="noStrike">
                          <a:solidFill>
                            <a:srgbClr val="000000"/>
                          </a:solidFill>
                          <a:effectLst/>
                          <a:latin typeface="Calibri" panose="020F0502020204030204" pitchFamily="34" charset="0"/>
                        </a:rPr>
                        <a:t> Year 3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400" b="1" i="0" u="none" strike="noStrike" dirty="0">
                          <a:solidFill>
                            <a:srgbClr val="000000"/>
                          </a:solidFill>
                          <a:effectLst/>
                          <a:latin typeface="Calibri" panose="020F0502020204030204" pitchFamily="34" charset="0"/>
                        </a:rPr>
                        <a:t> Year 4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400" b="1" i="0" u="none" strike="noStrike">
                          <a:solidFill>
                            <a:srgbClr val="000000"/>
                          </a:solidFill>
                          <a:effectLst/>
                          <a:latin typeface="Calibri" panose="020F0502020204030204" pitchFamily="34" charset="0"/>
                        </a:rPr>
                        <a:t> Year 5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400" b="1" i="0" u="none" strike="noStrike">
                          <a:solidFill>
                            <a:srgbClr val="000000"/>
                          </a:solidFill>
                          <a:effectLst/>
                          <a:latin typeface="Calibri" panose="020F0502020204030204" pitchFamily="34" charset="0"/>
                        </a:rPr>
                        <a:t> Year 6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400" b="1" i="0" u="none" strike="noStrike">
                          <a:solidFill>
                            <a:srgbClr val="000000"/>
                          </a:solidFill>
                          <a:effectLst/>
                          <a:latin typeface="Calibri" panose="020F0502020204030204" pitchFamily="34" charset="0"/>
                        </a:rPr>
                        <a:t> Year 7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400" b="1" i="0" u="none" strike="noStrike">
                          <a:solidFill>
                            <a:srgbClr val="000000"/>
                          </a:solidFill>
                          <a:effectLst/>
                          <a:latin typeface="Calibri" panose="020F0502020204030204" pitchFamily="34" charset="0"/>
                        </a:rPr>
                        <a:t> Year 8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51994282"/>
                  </a:ext>
                </a:extLst>
              </a:tr>
              <a:tr h="197245">
                <a:tc>
                  <a:txBody>
                    <a:bodyPr/>
                    <a:lstStyle/>
                    <a:p>
                      <a:pPr algn="l" fontAlgn="b"/>
                      <a:r>
                        <a:rPr lang="en-ZA" sz="1200" b="1" i="0" u="none" strike="noStrike" dirty="0">
                          <a:solidFill>
                            <a:srgbClr val="000000"/>
                          </a:solidFill>
                          <a:effectLst/>
                          <a:latin typeface="Calibri" panose="020F0502020204030204" pitchFamily="34" charset="0"/>
                        </a:rPr>
                        <a:t>Net Operating Income</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397 440,00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421 286,40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446 563,58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473 357,40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501 758,84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531 864,37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563 776,24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587 602,81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27103920"/>
                  </a:ext>
                </a:extLst>
              </a:tr>
              <a:tr h="197245">
                <a:tc>
                  <a:txBody>
                    <a:bodyPr/>
                    <a:lstStyle/>
                    <a:p>
                      <a:pPr algn="l" fontAlgn="b"/>
                      <a:r>
                        <a:rPr lang="en-ZA" sz="1200" b="0" i="0" u="none" strike="noStrike">
                          <a:solidFill>
                            <a:srgbClr val="000000"/>
                          </a:solidFill>
                          <a:effectLst/>
                          <a:latin typeface="Calibri" panose="020F0502020204030204" pitchFamily="34" charset="0"/>
                        </a:rPr>
                        <a:t>Less annual installment</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(578 227,45)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(578 227,45)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(578 227,45)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(578 227,45)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(578 227,45)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(578 227,45)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(578 227,45)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(578 227,45)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1901184"/>
                  </a:ext>
                </a:extLst>
              </a:tr>
              <a:tr h="197245">
                <a:tc>
                  <a:txBody>
                    <a:bodyPr/>
                    <a:lstStyle/>
                    <a:p>
                      <a:pPr algn="l" fontAlgn="b"/>
                      <a:r>
                        <a:rPr lang="en-ZA" sz="1200" b="1" i="0" u="none" strike="noStrike">
                          <a:solidFill>
                            <a:srgbClr val="000000"/>
                          </a:solidFill>
                          <a:effectLst/>
                          <a:latin typeface="Calibri" panose="020F0502020204030204" pitchFamily="34" charset="0"/>
                        </a:rPr>
                        <a:t>Cash Flow before tax</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dirty="0">
                          <a:solidFill>
                            <a:srgbClr val="000000"/>
                          </a:solidFill>
                          <a:effectLst/>
                          <a:latin typeface="Calibri" panose="020F0502020204030204" pitchFamily="34" charset="0"/>
                        </a:rPr>
                        <a:t> R  (180 787,45)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(156 941,05)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(131 663,87)</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(104 870,05)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(76 468,61)</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(46 363,08)</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(14 451,21)</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9 375,36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66495588"/>
                  </a:ext>
                </a:extLst>
              </a:tr>
              <a:tr h="197245">
                <a:tc>
                  <a:txBody>
                    <a:bodyPr/>
                    <a:lstStyle/>
                    <a:p>
                      <a:pPr algn="l" fontAlgn="b"/>
                      <a:r>
                        <a:rPr lang="en-ZA" sz="1200" b="0" i="0" u="none" strike="noStrike">
                          <a:solidFill>
                            <a:srgbClr val="000000"/>
                          </a:solidFill>
                          <a:effectLst/>
                          <a:latin typeface="Calibri" panose="020F0502020204030204" pitchFamily="34" charset="0"/>
                        </a:rPr>
                        <a:t>Less Tax</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(72 314,20)</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(84 882,79)</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(98 293,87)</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(112 604,63)</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(127 876,15)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(144 173,75)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(161 567,23)</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(180 131,18)</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03206092"/>
                  </a:ext>
                </a:extLst>
              </a:tr>
              <a:tr h="197245">
                <a:tc>
                  <a:txBody>
                    <a:bodyPr/>
                    <a:lstStyle/>
                    <a:p>
                      <a:pPr algn="l" fontAlgn="b"/>
                      <a:r>
                        <a:rPr lang="en-ZA" sz="1200" b="1" i="0" u="none" strike="noStrike">
                          <a:solidFill>
                            <a:srgbClr val="000000"/>
                          </a:solidFill>
                          <a:effectLst/>
                          <a:latin typeface="Calibri" panose="020F0502020204030204" pitchFamily="34" charset="0"/>
                        </a:rPr>
                        <a:t>Cash Flow after tax</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(253 101,65)</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(241 823,84)</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(229 957,74)</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(217 474,68)</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(204 344,76)</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(190 536,83)</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(176 018,44)</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(170 755,82)</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82426860"/>
                  </a:ext>
                </a:extLst>
              </a:tr>
              <a:tr h="197245">
                <a:tc>
                  <a:txBody>
                    <a:bodyPr/>
                    <a:lstStyle/>
                    <a:p>
                      <a:pPr algn="l" fontAlgn="b"/>
                      <a:r>
                        <a:rPr lang="en-ZA" sz="1200" b="0" i="0" u="none" strike="noStrike">
                          <a:solidFill>
                            <a:srgbClr val="000000"/>
                          </a:solidFill>
                          <a:effectLst/>
                          <a:latin typeface="Calibri" panose="020F0502020204030204" pitchFamily="34" charset="0"/>
                        </a:rPr>
                        <a:t>Equity Build up</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280 552,45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301 593,88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324 213,42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348 529,43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474 669,13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402 769,32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432 977,02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465 450,29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24956165"/>
                  </a:ext>
                </a:extLst>
              </a:tr>
              <a:tr h="197245">
                <a:tc>
                  <a:txBody>
                    <a:bodyPr/>
                    <a:lstStyle/>
                    <a:p>
                      <a:pPr algn="l" fontAlgn="b"/>
                      <a:r>
                        <a:rPr lang="en-ZA" sz="1200" b="0" i="0" u="none" strike="noStrike">
                          <a:solidFill>
                            <a:srgbClr val="000000"/>
                          </a:solidFill>
                          <a:effectLst/>
                          <a:latin typeface="Calibri" panose="020F0502020204030204" pitchFamily="34" charset="0"/>
                        </a:rPr>
                        <a:t>Appreciation</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190 200,00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190 200,00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190 200,00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190 200,00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190 200,00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190 200,00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190 200,00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190 200,00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58969464"/>
                  </a:ext>
                </a:extLst>
              </a:tr>
              <a:tr h="197245">
                <a:tc>
                  <a:txBody>
                    <a:bodyPr/>
                    <a:lstStyle/>
                    <a:p>
                      <a:pPr algn="l" fontAlgn="b"/>
                      <a:r>
                        <a:rPr lang="en-ZA" sz="1200" b="1" i="0" u="none" strike="noStrike">
                          <a:solidFill>
                            <a:srgbClr val="000000"/>
                          </a:solidFill>
                          <a:effectLst/>
                          <a:latin typeface="Calibri" panose="020F0502020204030204" pitchFamily="34" charset="0"/>
                        </a:rPr>
                        <a:t>Equity Income</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470 752,45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491 793,88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514 413,42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538 729,43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664 869,13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592 969,32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623 177,02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655 650,29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02792367"/>
                  </a:ext>
                </a:extLst>
              </a:tr>
              <a:tr h="197245">
                <a:tc>
                  <a:txBody>
                    <a:bodyPr/>
                    <a:lstStyle/>
                    <a:p>
                      <a:pPr algn="l" fontAlgn="b"/>
                      <a:r>
                        <a:rPr lang="en-ZA" sz="1200" b="0" i="0" u="none" strike="noStrike">
                          <a:solidFill>
                            <a:srgbClr val="000000"/>
                          </a:solidFill>
                          <a:effectLst/>
                          <a:latin typeface="Calibri" panose="020F0502020204030204" pitchFamily="34" charset="0"/>
                        </a:rPr>
                        <a:t>Value at end of year</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4 240 000,00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4 494 400,00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4 764 064,00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5 049 907,84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5 352 902,31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5 674 076,45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6 014 521,04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6 375 392,30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46528445"/>
                  </a:ext>
                </a:extLst>
              </a:tr>
              <a:tr h="197245">
                <a:tc>
                  <a:txBody>
                    <a:bodyPr/>
                    <a:lstStyle/>
                    <a:p>
                      <a:pPr algn="l" fontAlgn="b"/>
                      <a:r>
                        <a:rPr lang="en-ZA" sz="1200" b="0" i="0" u="none" strike="noStrike">
                          <a:solidFill>
                            <a:srgbClr val="000000"/>
                          </a:solidFill>
                          <a:effectLst/>
                          <a:latin typeface="Calibri" panose="020F0502020204030204" pitchFamily="34" charset="0"/>
                        </a:rPr>
                        <a:t>Mortgage balance end of year</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3 688 447,55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200" b="0" i="0" u="none" strike="noStrike">
                          <a:solidFill>
                            <a:srgbClr val="000000"/>
                          </a:solidFill>
                          <a:effectLst/>
                          <a:latin typeface="Calibri" panose="020F0502020204030204" pitchFamily="34" charset="0"/>
                        </a:rPr>
                        <a:t> R 3 386 853,67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200" b="0" i="0" u="none" strike="noStrike">
                          <a:solidFill>
                            <a:srgbClr val="000000"/>
                          </a:solidFill>
                          <a:effectLst/>
                          <a:latin typeface="Calibri" panose="020F0502020204030204" pitchFamily="34" charset="0"/>
                        </a:rPr>
                        <a:t> R 3 062 640,25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200" b="0" i="0" u="none" strike="noStrike">
                          <a:solidFill>
                            <a:srgbClr val="000000"/>
                          </a:solidFill>
                          <a:effectLst/>
                          <a:latin typeface="Calibri" panose="020F0502020204030204" pitchFamily="34" charset="0"/>
                        </a:rPr>
                        <a:t> R  2 714 110,82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200" b="0" i="0" u="none" strike="noStrike">
                          <a:solidFill>
                            <a:srgbClr val="000000"/>
                          </a:solidFill>
                          <a:effectLst/>
                          <a:latin typeface="Calibri" panose="020F0502020204030204" pitchFamily="34" charset="0"/>
                        </a:rPr>
                        <a:t> R  2 339 441,69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200" b="0" i="0" u="none" strike="noStrike">
                          <a:solidFill>
                            <a:srgbClr val="000000"/>
                          </a:solidFill>
                          <a:effectLst/>
                          <a:latin typeface="Calibri" panose="020F0502020204030204" pitchFamily="34" charset="0"/>
                        </a:rPr>
                        <a:t> R  1 936 672,37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ZA" sz="1200" b="0" i="0" u="none" strike="noStrike">
                          <a:solidFill>
                            <a:srgbClr val="000000"/>
                          </a:solidFill>
                          <a:effectLst/>
                          <a:latin typeface="Calibri" panose="020F0502020204030204" pitchFamily="34" charset="0"/>
                        </a:rPr>
                        <a:t> R 1 503 695,34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0" i="0" u="none" strike="noStrike">
                          <a:solidFill>
                            <a:srgbClr val="000000"/>
                          </a:solidFill>
                          <a:effectLst/>
                          <a:latin typeface="Calibri" panose="020F0502020204030204" pitchFamily="34" charset="0"/>
                        </a:rPr>
                        <a:t> R 1 038 245,06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5833708"/>
                  </a:ext>
                </a:extLst>
              </a:tr>
              <a:tr h="197245">
                <a:tc>
                  <a:txBody>
                    <a:bodyPr/>
                    <a:lstStyle/>
                    <a:p>
                      <a:pPr algn="l" fontAlgn="b"/>
                      <a:r>
                        <a:rPr lang="en-ZA" sz="1200" b="1" i="0" u="none" strike="noStrike">
                          <a:solidFill>
                            <a:srgbClr val="000000"/>
                          </a:solidFill>
                          <a:effectLst/>
                          <a:latin typeface="Calibri" panose="020F0502020204030204" pitchFamily="34" charset="0"/>
                        </a:rPr>
                        <a:t>Equity end of year</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551 552,45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1 107 546,33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dirty="0">
                          <a:solidFill>
                            <a:srgbClr val="000000"/>
                          </a:solidFill>
                          <a:effectLst/>
                          <a:latin typeface="Calibri" panose="020F0502020204030204" pitchFamily="34" charset="0"/>
                        </a:rPr>
                        <a:t> R 1 701 423,75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2 335 797,02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3 013 460,62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3 737 404,08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a:solidFill>
                            <a:srgbClr val="000000"/>
                          </a:solidFill>
                          <a:effectLst/>
                          <a:latin typeface="Calibri" panose="020F0502020204030204" pitchFamily="34" charset="0"/>
                        </a:rPr>
                        <a:t> R 4 510 825,70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ZA" sz="1200" b="1" i="0" u="none" strike="noStrike" dirty="0">
                          <a:solidFill>
                            <a:srgbClr val="000000"/>
                          </a:solidFill>
                          <a:effectLst/>
                          <a:latin typeface="Calibri" panose="020F0502020204030204" pitchFamily="34" charset="0"/>
                        </a:rPr>
                        <a:t> R 5 337 147,24 </a:t>
                      </a:r>
                    </a:p>
                  </a:txBody>
                  <a:tcPr marL="9246" marR="9246" marT="92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76843184"/>
                  </a:ext>
                </a:extLst>
              </a:tr>
            </a:tbl>
          </a:graphicData>
        </a:graphic>
      </p:graphicFrame>
      <p:sp>
        <p:nvSpPr>
          <p:cNvPr id="5" name="TextBox 4"/>
          <p:cNvSpPr txBox="1"/>
          <p:nvPr/>
        </p:nvSpPr>
        <p:spPr>
          <a:xfrm>
            <a:off x="5098289" y="1612612"/>
            <a:ext cx="1995418" cy="369332"/>
          </a:xfrm>
          <a:prstGeom prst="rect">
            <a:avLst/>
          </a:prstGeom>
          <a:noFill/>
        </p:spPr>
        <p:txBody>
          <a:bodyPr wrap="none" rtlCol="0" anchor="t">
            <a:spAutoFit/>
          </a:bodyPr>
          <a:lstStyle/>
          <a:p>
            <a:r>
              <a:rPr lang="en-GB" dirty="0">
                <a:latin typeface="TW Cen MT"/>
                <a:ea typeface="Garamond" charset="0"/>
                <a:cs typeface="Garamond" charset="0"/>
              </a:rPr>
              <a:t>Cash Flow Schedule</a:t>
            </a:r>
          </a:p>
        </p:txBody>
      </p:sp>
      <p:graphicFrame>
        <p:nvGraphicFramePr>
          <p:cNvPr id="6" name="Table 5">
            <a:extLst>
              <a:ext uri="{FF2B5EF4-FFF2-40B4-BE49-F238E27FC236}">
                <a16:creationId xmlns:a16="http://schemas.microsoft.com/office/drawing/2014/main" xmlns="" id="{C48CFB74-6D69-6E4C-9807-157331A437C2}"/>
              </a:ext>
            </a:extLst>
          </p:cNvPr>
          <p:cNvGraphicFramePr>
            <a:graphicFrameLocks noGrp="1"/>
          </p:cNvGraphicFramePr>
          <p:nvPr>
            <p:extLst>
              <p:ext uri="{D42A27DB-BD31-4B8C-83A1-F6EECF244321}">
                <p14:modId xmlns:p14="http://schemas.microsoft.com/office/powerpoint/2010/main" val="2278269430"/>
              </p:ext>
            </p:extLst>
          </p:nvPr>
        </p:nvGraphicFramePr>
        <p:xfrm>
          <a:off x="8239898" y="5101615"/>
          <a:ext cx="7569201" cy="499586"/>
        </p:xfrm>
        <a:graphic>
          <a:graphicData uri="http://schemas.openxmlformats.org/drawingml/2006/table">
            <a:tbl>
              <a:tblPr/>
              <a:tblGrid>
                <a:gridCol w="2093744">
                  <a:extLst>
                    <a:ext uri="{9D8B030D-6E8A-4147-A177-3AD203B41FA5}">
                      <a16:colId xmlns:a16="http://schemas.microsoft.com/office/drawing/2014/main" xmlns="" val="1350004255"/>
                    </a:ext>
                  </a:extLst>
                </a:gridCol>
                <a:gridCol w="1078595">
                  <a:extLst>
                    <a:ext uri="{9D8B030D-6E8A-4147-A177-3AD203B41FA5}">
                      <a16:colId xmlns:a16="http://schemas.microsoft.com/office/drawing/2014/main" xmlns="" val="1789723699"/>
                    </a:ext>
                  </a:extLst>
                </a:gridCol>
                <a:gridCol w="1094457">
                  <a:extLst>
                    <a:ext uri="{9D8B030D-6E8A-4147-A177-3AD203B41FA5}">
                      <a16:colId xmlns:a16="http://schemas.microsoft.com/office/drawing/2014/main" xmlns="" val="2299313379"/>
                    </a:ext>
                  </a:extLst>
                </a:gridCol>
                <a:gridCol w="1094457">
                  <a:extLst>
                    <a:ext uri="{9D8B030D-6E8A-4147-A177-3AD203B41FA5}">
                      <a16:colId xmlns:a16="http://schemas.microsoft.com/office/drawing/2014/main" xmlns="" val="570219097"/>
                    </a:ext>
                  </a:extLst>
                </a:gridCol>
                <a:gridCol w="1103974">
                  <a:extLst>
                    <a:ext uri="{9D8B030D-6E8A-4147-A177-3AD203B41FA5}">
                      <a16:colId xmlns:a16="http://schemas.microsoft.com/office/drawing/2014/main" xmlns="" val="3172275337"/>
                    </a:ext>
                  </a:extLst>
                </a:gridCol>
                <a:gridCol w="1103974">
                  <a:extLst>
                    <a:ext uri="{9D8B030D-6E8A-4147-A177-3AD203B41FA5}">
                      <a16:colId xmlns:a16="http://schemas.microsoft.com/office/drawing/2014/main" xmlns="" val="571987934"/>
                    </a:ext>
                  </a:extLst>
                </a:gridCol>
              </a:tblGrid>
              <a:tr h="249793">
                <a:tc>
                  <a:txBody>
                    <a:bodyPr/>
                    <a:lstStyle/>
                    <a:p>
                      <a:pPr algn="l" fontAlgn="b"/>
                      <a:endParaRPr lang="en-ZA" sz="1200" b="0" i="0" u="none" strike="noStrike" dirty="0">
                        <a:solidFill>
                          <a:srgbClr val="000000"/>
                        </a:solidFill>
                        <a:effectLst/>
                        <a:latin typeface="TW Cen MT"/>
                      </a:endParaRPr>
                    </a:p>
                  </a:txBody>
                  <a:tcPr marL="0" marR="0" marT="0" marB="0" anchor="b">
                    <a:lnL>
                      <a:noFill/>
                    </a:lnL>
                    <a:lnR>
                      <a:noFill/>
                    </a:lnR>
                    <a:lnT>
                      <a:noFill/>
                    </a:lnT>
                    <a:lnB>
                      <a:noFill/>
                    </a:lnB>
                  </a:tcPr>
                </a:tc>
                <a:tc>
                  <a:txBody>
                    <a:bodyPr/>
                    <a:lstStyle/>
                    <a:p>
                      <a:pPr algn="ctr" fontAlgn="b"/>
                      <a:r>
                        <a:rPr lang="en-ZA" sz="1200" b="1" i="0" u="none" strike="noStrike" dirty="0">
                          <a:solidFill>
                            <a:srgbClr val="000000"/>
                          </a:solidFill>
                          <a:effectLst/>
                          <a:latin typeface="TW Cen MT"/>
                        </a:rPr>
                        <a:t>Year 8</a:t>
                      </a:r>
                    </a:p>
                  </a:txBody>
                  <a:tcPr marL="0" marR="0" marT="0" marB="0" anchor="b">
                    <a:lnL>
                      <a:noFill/>
                    </a:lnL>
                    <a:lnR>
                      <a:noFill/>
                    </a:lnR>
                    <a:lnT>
                      <a:noFill/>
                    </a:lnT>
                    <a:lnB>
                      <a:noFill/>
                    </a:lnB>
                  </a:tcPr>
                </a:tc>
                <a:tc>
                  <a:txBody>
                    <a:bodyPr/>
                    <a:lstStyle/>
                    <a:p>
                      <a:pPr algn="l" fontAlgn="b"/>
                      <a:endParaRPr lang="en-ZA" sz="1200" b="0" i="0" u="none" strike="noStrike" dirty="0">
                        <a:solidFill>
                          <a:srgbClr val="000000"/>
                        </a:solidFill>
                        <a:effectLst/>
                        <a:latin typeface="TW Cen MT"/>
                      </a:endParaRPr>
                    </a:p>
                  </a:txBody>
                  <a:tcPr marL="0" marR="0" marT="0" marB="0" anchor="b">
                    <a:lnL>
                      <a:noFill/>
                    </a:lnL>
                    <a:lnR>
                      <a:noFill/>
                    </a:lnR>
                    <a:lnT>
                      <a:noFill/>
                    </a:lnT>
                    <a:lnB>
                      <a:noFill/>
                    </a:lnB>
                  </a:tcPr>
                </a:tc>
                <a:tc>
                  <a:txBody>
                    <a:bodyPr/>
                    <a:lstStyle/>
                    <a:p>
                      <a:pPr algn="l" fontAlgn="b"/>
                      <a:endParaRPr lang="en-ZA" sz="1200" b="0" i="0" u="none" strike="noStrike" dirty="0">
                        <a:solidFill>
                          <a:srgbClr val="000000"/>
                        </a:solidFill>
                        <a:effectLst/>
                        <a:latin typeface="TW Cen MT"/>
                      </a:endParaRPr>
                    </a:p>
                  </a:txBody>
                  <a:tcPr marL="0" marR="0" marT="0" marB="0">
                    <a:lnL>
                      <a:noFill/>
                    </a:lnL>
                    <a:lnR>
                      <a:noFill/>
                    </a:lnR>
                    <a:lnT>
                      <a:noFill/>
                    </a:lnT>
                    <a:lnB>
                      <a:noFill/>
                    </a:lnB>
                  </a:tcPr>
                </a:tc>
                <a:tc>
                  <a:txBody>
                    <a:bodyPr/>
                    <a:lstStyle/>
                    <a:p>
                      <a:pPr algn="l" fontAlgn="b"/>
                      <a:endParaRPr lang="en-ZA" sz="1200" b="0" i="0" u="none" strike="noStrike" dirty="0">
                        <a:solidFill>
                          <a:srgbClr val="000000"/>
                        </a:solidFill>
                        <a:effectLst/>
                        <a:latin typeface="TW Cen MT"/>
                      </a:endParaRPr>
                    </a:p>
                  </a:txBody>
                  <a:tcPr marL="0" marR="0" marT="0" marB="0" anchor="b">
                    <a:lnL>
                      <a:noFill/>
                    </a:lnL>
                    <a:lnR>
                      <a:noFill/>
                    </a:lnR>
                    <a:lnT>
                      <a:noFill/>
                    </a:lnT>
                    <a:lnB>
                      <a:noFill/>
                    </a:lnB>
                  </a:tcPr>
                </a:tc>
                <a:tc>
                  <a:txBody>
                    <a:bodyPr/>
                    <a:lstStyle/>
                    <a:p>
                      <a:pPr algn="l" fontAlgn="b"/>
                      <a:endParaRPr lang="en-ZA" sz="1200" b="0" i="0" u="none" strike="noStrike" dirty="0">
                        <a:solidFill>
                          <a:srgbClr val="000000"/>
                        </a:solidFill>
                        <a:effectLst/>
                        <a:latin typeface="TW Cen MT"/>
                      </a:endParaRPr>
                    </a:p>
                  </a:txBody>
                  <a:tcPr marL="0" marR="0" marT="0" marB="0" anchor="b">
                    <a:lnL>
                      <a:noFill/>
                    </a:lnL>
                    <a:lnR>
                      <a:noFill/>
                    </a:lnR>
                    <a:lnT>
                      <a:noFill/>
                    </a:lnT>
                    <a:lnB>
                      <a:noFill/>
                    </a:lnB>
                  </a:tcPr>
                </a:tc>
                <a:extLst>
                  <a:ext uri="{0D108BD9-81ED-4DB2-BD59-A6C34878D82A}">
                    <a16:rowId xmlns:a16="http://schemas.microsoft.com/office/drawing/2014/main" xmlns="" val="131511343"/>
                  </a:ext>
                </a:extLst>
              </a:tr>
              <a:tr h="249793">
                <a:tc>
                  <a:txBody>
                    <a:bodyPr/>
                    <a:lstStyle/>
                    <a:p>
                      <a:pPr algn="l" fontAlgn="b"/>
                      <a:r>
                        <a:rPr lang="en-ZA" sz="1200" b="0" i="0" u="none" strike="noStrike" dirty="0">
                          <a:solidFill>
                            <a:srgbClr val="000000"/>
                          </a:solidFill>
                          <a:effectLst/>
                          <a:latin typeface="TW Cen MT"/>
                        </a:rPr>
                        <a:t>*Average ROE</a:t>
                      </a:r>
                    </a:p>
                  </a:txBody>
                  <a:tcPr marL="0" marR="0" marT="0" marB="0" anchor="b">
                    <a:lnL>
                      <a:noFill/>
                    </a:lnL>
                    <a:lnR>
                      <a:noFill/>
                    </a:lnR>
                    <a:lnT>
                      <a:noFill/>
                    </a:lnT>
                    <a:lnB>
                      <a:noFill/>
                    </a:lnB>
                  </a:tcPr>
                </a:tc>
                <a:tc>
                  <a:txBody>
                    <a:bodyPr/>
                    <a:lstStyle/>
                    <a:p>
                      <a:pPr algn="r" fontAlgn="b"/>
                      <a:r>
                        <a:rPr lang="en-ZA" sz="1200" b="0" i="0" u="none" strike="noStrike" dirty="0">
                          <a:solidFill>
                            <a:srgbClr val="000000"/>
                          </a:solidFill>
                          <a:effectLst/>
                          <a:latin typeface="TW Cen MT"/>
                        </a:rPr>
                        <a:t>21,88%</a:t>
                      </a:r>
                    </a:p>
                  </a:txBody>
                  <a:tcPr marL="0" marR="0" marT="0" marB="0" anchor="b">
                    <a:lnL>
                      <a:noFill/>
                    </a:lnL>
                    <a:lnR>
                      <a:noFill/>
                    </a:lnR>
                    <a:lnT>
                      <a:noFill/>
                    </a:lnT>
                    <a:lnB>
                      <a:noFill/>
                    </a:lnB>
                  </a:tcPr>
                </a:tc>
                <a:tc>
                  <a:txBody>
                    <a:bodyPr/>
                    <a:lstStyle/>
                    <a:p>
                      <a:pPr algn="l" fontAlgn="b"/>
                      <a:endParaRPr lang="en-ZA" sz="1200" b="0" i="0" u="none" strike="noStrike" dirty="0">
                        <a:solidFill>
                          <a:srgbClr val="000000"/>
                        </a:solidFill>
                        <a:effectLst/>
                        <a:latin typeface="TW Cen MT"/>
                      </a:endParaRPr>
                    </a:p>
                  </a:txBody>
                  <a:tcPr marL="0" marR="0" marT="0" marB="0" anchor="b">
                    <a:lnL>
                      <a:noFill/>
                    </a:lnL>
                    <a:lnR>
                      <a:noFill/>
                    </a:lnR>
                    <a:lnT>
                      <a:noFill/>
                    </a:lnT>
                    <a:lnB>
                      <a:noFill/>
                    </a:lnB>
                  </a:tcPr>
                </a:tc>
                <a:tc>
                  <a:txBody>
                    <a:bodyPr/>
                    <a:lstStyle/>
                    <a:p>
                      <a:pPr algn="l" fontAlgn="b"/>
                      <a:endParaRPr lang="en-ZA" sz="1200" b="0" i="0" u="none" strike="noStrike" dirty="0">
                        <a:solidFill>
                          <a:srgbClr val="000000"/>
                        </a:solidFill>
                        <a:effectLst/>
                        <a:latin typeface="TW Cen MT"/>
                      </a:endParaRPr>
                    </a:p>
                  </a:txBody>
                  <a:tcPr marL="0" marR="0" marT="0" marB="0" anchor="b">
                    <a:lnL>
                      <a:noFill/>
                    </a:lnL>
                    <a:lnR>
                      <a:noFill/>
                    </a:lnR>
                    <a:lnT>
                      <a:noFill/>
                    </a:lnT>
                    <a:lnB>
                      <a:noFill/>
                    </a:lnB>
                  </a:tcPr>
                </a:tc>
                <a:tc>
                  <a:txBody>
                    <a:bodyPr/>
                    <a:lstStyle/>
                    <a:p>
                      <a:pPr algn="l" fontAlgn="b"/>
                      <a:endParaRPr lang="en-ZA" sz="1200" b="0" i="0" u="none" strike="noStrike" dirty="0">
                        <a:solidFill>
                          <a:srgbClr val="000000"/>
                        </a:solidFill>
                        <a:effectLst/>
                        <a:latin typeface="TW Cen MT"/>
                      </a:endParaRPr>
                    </a:p>
                  </a:txBody>
                  <a:tcPr marL="0" marR="0" marT="0" marB="0" anchor="b">
                    <a:lnL>
                      <a:noFill/>
                    </a:lnL>
                    <a:lnR>
                      <a:noFill/>
                    </a:lnR>
                    <a:lnT>
                      <a:noFill/>
                    </a:lnT>
                    <a:lnB>
                      <a:noFill/>
                    </a:lnB>
                  </a:tcPr>
                </a:tc>
                <a:tc>
                  <a:txBody>
                    <a:bodyPr/>
                    <a:lstStyle/>
                    <a:p>
                      <a:pPr algn="l" fontAlgn="b"/>
                      <a:endParaRPr lang="en-ZA" sz="1200" b="0" i="0" u="none" strike="noStrike" dirty="0">
                        <a:solidFill>
                          <a:srgbClr val="000000"/>
                        </a:solidFill>
                        <a:effectLst/>
                        <a:latin typeface="TW Cen MT"/>
                      </a:endParaRPr>
                    </a:p>
                  </a:txBody>
                  <a:tcPr marL="0" marR="0" marT="0" marB="0" anchor="b">
                    <a:lnL>
                      <a:noFill/>
                    </a:lnL>
                    <a:lnR>
                      <a:noFill/>
                    </a:lnR>
                    <a:lnT>
                      <a:noFill/>
                    </a:lnT>
                    <a:lnB>
                      <a:noFill/>
                    </a:lnB>
                  </a:tcPr>
                </a:tc>
                <a:extLst>
                  <a:ext uri="{0D108BD9-81ED-4DB2-BD59-A6C34878D82A}">
                    <a16:rowId xmlns:a16="http://schemas.microsoft.com/office/drawing/2014/main" xmlns="" val="1796989871"/>
                  </a:ext>
                </a:extLst>
              </a:tr>
            </a:tbl>
          </a:graphicData>
        </a:graphic>
      </p:graphicFrame>
    </p:spTree>
    <p:extLst>
      <p:ext uri="{BB962C8B-B14F-4D97-AF65-F5344CB8AC3E}">
        <p14:creationId xmlns:p14="http://schemas.microsoft.com/office/powerpoint/2010/main" val="1423768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normAutofit/>
          </a:bodyPr>
          <a:lstStyle/>
          <a:p>
            <a:r>
              <a:rPr lang="en-GB" cap="none" dirty="0">
                <a:latin typeface="TW Cen MT"/>
              </a:rPr>
              <a:t>Commercial property</a:t>
            </a:r>
          </a:p>
        </p:txBody>
      </p:sp>
      <p:graphicFrame>
        <p:nvGraphicFramePr>
          <p:cNvPr id="5" name="Content Placeholder 2">
            <a:extLst>
              <a:ext uri="{FF2B5EF4-FFF2-40B4-BE49-F238E27FC236}">
                <a16:creationId xmlns:a16="http://schemas.microsoft.com/office/drawing/2014/main" xmlns="" id="{1EB333DC-3CA8-4B5A-8832-F3546A458DC4}"/>
              </a:ext>
            </a:extLst>
          </p:cNvPr>
          <p:cNvGraphicFramePr>
            <a:graphicFrameLocks noGrp="1"/>
          </p:cNvGraphicFramePr>
          <p:nvPr>
            <p:ph idx="1"/>
            <p:extLst>
              <p:ext uri="{D42A27DB-BD31-4B8C-83A1-F6EECF244321}">
                <p14:modId xmlns:p14="http://schemas.microsoft.com/office/powerpoint/2010/main" val="100123943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Empire State Building Skyscraper · Free vector graphic on ...">
            <a:extLst>
              <a:ext uri="{FF2B5EF4-FFF2-40B4-BE49-F238E27FC236}">
                <a16:creationId xmlns:a16="http://schemas.microsoft.com/office/drawing/2014/main" xmlns="" id="{5458DF45-73D1-434E-B8E4-0DD67E923D8D}"/>
              </a:ext>
            </a:extLst>
          </p:cNvPr>
          <p:cNvPicPr>
            <a:picLocks noChangeAspect="1"/>
          </p:cNvPicPr>
          <p:nvPr/>
        </p:nvPicPr>
        <p:blipFill>
          <a:blip r:embed="rId7">
            <a:extLst>
              <a:ext uri="{837473B0-CC2E-450A-ABE3-18F120FF3D39}">
                <a1611:picAttrSrcUrl xmlns:a1611="http://schemas.microsoft.com/office/drawing/2016/11/main" xmlns="" r:id="rId8"/>
              </a:ext>
            </a:extLst>
          </a:blip>
          <a:stretch>
            <a:fillRect/>
          </a:stretch>
        </p:blipFill>
        <p:spPr>
          <a:xfrm>
            <a:off x="10930120" y="188242"/>
            <a:ext cx="1048879" cy="2097758"/>
          </a:xfrm>
          <a:prstGeom prst="rect">
            <a:avLst/>
          </a:prstGeom>
        </p:spPr>
      </p:pic>
    </p:spTree>
    <p:extLst>
      <p:ext uri="{BB962C8B-B14F-4D97-AF65-F5344CB8AC3E}">
        <p14:creationId xmlns:p14="http://schemas.microsoft.com/office/powerpoint/2010/main" val="10398219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2006</Words>
  <Application>Microsoft Office PowerPoint</Application>
  <PresentationFormat>Widescreen</PresentationFormat>
  <Paragraphs>456</Paragraphs>
  <Slides>20</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3" baseType="lpstr">
      <vt:lpstr>Arial</vt:lpstr>
      <vt:lpstr>Calibri</vt:lpstr>
      <vt:lpstr>Calibri (Body)</vt:lpstr>
      <vt:lpstr>Calibri Light</vt:lpstr>
      <vt:lpstr>Garamond</vt:lpstr>
      <vt:lpstr>Mangal</vt:lpstr>
      <vt:lpstr>TW Cen MT</vt:lpstr>
      <vt:lpstr>TW Cen MT</vt:lpstr>
      <vt:lpstr>Tw Cen MT Condensed</vt:lpstr>
      <vt:lpstr>Wingdings</vt:lpstr>
      <vt:lpstr>Wingdings 3</vt:lpstr>
      <vt:lpstr>Integral</vt:lpstr>
      <vt:lpstr>Worksheet</vt:lpstr>
      <vt:lpstr>Property 348 Group Project</vt:lpstr>
      <vt:lpstr>Table of contents</vt:lpstr>
      <vt:lpstr>Section 1 - Background</vt:lpstr>
      <vt:lpstr>PowerPoint Presentation</vt:lpstr>
      <vt:lpstr>PowerPoint Presentation</vt:lpstr>
      <vt:lpstr>Commercial property</vt:lpstr>
      <vt:lpstr>Commercial Property</vt:lpstr>
      <vt:lpstr>Commercial Property</vt:lpstr>
      <vt:lpstr>Commercial property</vt:lpstr>
      <vt:lpstr>Residential property</vt:lpstr>
      <vt:lpstr>Residential property</vt:lpstr>
      <vt:lpstr>Residential property</vt:lpstr>
      <vt:lpstr>Residential property</vt:lpstr>
      <vt:lpstr>Section 3 – Capital Gains Tax</vt:lpstr>
      <vt:lpstr>Section 4 – Valuation (Residential)</vt:lpstr>
      <vt:lpstr>Section 4 – Valuation (Commercial)</vt:lpstr>
      <vt:lpstr>Conclusion</vt:lpstr>
      <vt:lpstr>Appendices</vt:lpstr>
      <vt:lpstr>Rates and figures used throughout</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348 Group Project</dc:title>
  <dc:creator>Microsoft Office User</dc:creator>
  <cp:lastModifiedBy>johnmusendo@outlook.com</cp:lastModifiedBy>
  <cp:revision>9</cp:revision>
  <dcterms:created xsi:type="dcterms:W3CDTF">2019-10-21T07:00:17Z</dcterms:created>
  <dcterms:modified xsi:type="dcterms:W3CDTF">2019-10-21T12:20:53Z</dcterms:modified>
</cp:coreProperties>
</file>